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PT Sans Narrow"/>
      <p:regular r:id="rId34"/>
      <p:bold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Marta Ducci"/>
  <p:cmAuthor clrIdx="1" id="1" initials="" lastIdx="1" name="Giulia Maron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TSansNarrow-bold.fntdata"/><Relationship Id="rId12" Type="http://schemas.openxmlformats.org/officeDocument/2006/relationships/slide" Target="slides/slide6.xml"/><Relationship Id="rId34" Type="http://schemas.openxmlformats.org/officeDocument/2006/relationships/font" Target="fonts/PTSansNarrow-regular.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9-11T10:11:01.791">
    <p:pos x="196" y="232"/>
    <p:text>forse questa slide la toglierei dalla presentazione, nonostante l'immagine sia una figata (ma giusto in caso sia troppo lunga, sennò va bene)</p:text>
  </p:cm>
  <p:cm authorId="1" idx="1" dt="2019-09-11T10:11:01.791">
    <p:pos x="196" y="232"/>
    <p:text>certo! ti avevo detto che era troppo prolissa ahahaha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5fe9ec87e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fe9ec87e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780d03a6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780d03a6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Troppo scritta?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780d03a67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4780d03a67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it" sz="1000">
                <a:solidFill>
                  <a:srgbClr val="212121"/>
                </a:solidFill>
                <a:highlight>
                  <a:srgbClr val="FFFFFF"/>
                </a:highlight>
              </a:rPr>
              <a:t>today many cities are launching again them as active factors of their identity, conferring historical and patrimonial value, placing them at the center of actions general ecological-environmental remediation, entrusting them with a structuring role in urban redevelopment projects, through their transformation into public spaces and urban places with articulated functions.</a:t>
            </a:r>
            <a:endParaRPr sz="1000">
              <a:solidFill>
                <a:srgbClr val="212121"/>
              </a:solidFill>
              <a:highlight>
                <a:srgbClr val="FFFFFF"/>
              </a:highlight>
            </a:endParaRPr>
          </a:p>
          <a:p>
            <a:pPr indent="0" lvl="0" marL="0" rtl="0" algn="just">
              <a:lnSpc>
                <a:spcPct val="115000"/>
              </a:lnSpc>
              <a:spcBef>
                <a:spcPts val="0"/>
              </a:spcBef>
              <a:spcAft>
                <a:spcPts val="0"/>
              </a:spcAft>
              <a:buNone/>
            </a:pPr>
            <a:r>
              <a:rPr lang="it" sz="1000"/>
              <a:t>In the grey box above there are just a few examples of cities revealing diverse approaches to how cities should interact with their rivers. They clearly show the need to integrate rivers carefully into their future vision in order to provide the necessary and more demanded public spaces close to nature in our urban reality. Looking for creative solutions to reinvent the functions of the rivers, naturalize them or give them the necessary space and value is a step towards a sustainable and resilient future. </a:t>
            </a:r>
            <a:endParaRPr sz="1000">
              <a:solidFill>
                <a:srgbClr val="21212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780d03a67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780d03a67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780d03a67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780d03a67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780d03a67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780d03a67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fe9ec87e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fe9ec87e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780d03a67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780d03a67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780d03a67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780d03a67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780d03a67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780d03a67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780d03a67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780d03a67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780d03a6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780d03a6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780d03a67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780d03a67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fe9ec87e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fe9ec87e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fe9ec87e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fe9ec87e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fe9ec87e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fe9ec87e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fe9ec87e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5fe9ec87e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fe9ec87e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fe9ec87e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fe9ec87e2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fe9ec87e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fe9ec87e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fe9ec87e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4780d03a67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780d03a67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780d03a67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780d03a67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4780d03a67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4780d03a67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780d03a67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780d03a67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780d03a67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780d03a67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4780d03a67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780d03a67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780d03a67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780d03a67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b="1" lang="it"/>
            </a:b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10.jpg"/><Relationship Id="rId6" Type="http://schemas.openxmlformats.org/officeDocument/2006/relationships/image" Target="../media/image8.jpg"/><Relationship Id="rId7" Type="http://schemas.openxmlformats.org/officeDocument/2006/relationships/image" Target="../media/image28.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ecrr.org/RiverRestoration/Socialbenefitsofriverrestoration/tabid/2612/Default.aspx#Physical_well_being" TargetMode="External"/><Relationship Id="rId4" Type="http://schemas.openxmlformats.org/officeDocument/2006/relationships/hyperlink" Target="http://www.ecrr.org/RiverRestoration/Socialbenefitsofriverrestoration/tabid/2612/Default.aspx#Mental" TargetMode="External"/><Relationship Id="rId10" Type="http://schemas.openxmlformats.org/officeDocument/2006/relationships/hyperlink" Target="http://www.ecrr.org/RiverRestoration/Socialbenefitsofriverrestoration/tabid/2612/Default.aspx#Culture" TargetMode="External"/><Relationship Id="rId9" Type="http://schemas.openxmlformats.org/officeDocument/2006/relationships/hyperlink" Target="http://www.ecrr.org/RiverRestoration/Socialbenefitsofriverrestoration/tabid/2612/Default.aspx#Ed" TargetMode="External"/><Relationship Id="rId5" Type="http://schemas.openxmlformats.org/officeDocument/2006/relationships/hyperlink" Target="http://www.ecrr.org/RiverRestoration/Socialbenefitsofriverrestoration/tabid/2612/Default.aspx#Recreation" TargetMode="External"/><Relationship Id="rId6" Type="http://schemas.openxmlformats.org/officeDocument/2006/relationships/hyperlink" Target="http://www.ecrr.org/RiverRestoration/Socialbenefitsofriverrestoration/tabid/2612/Default.aspx#Recreation" TargetMode="External"/><Relationship Id="rId7" Type="http://schemas.openxmlformats.org/officeDocument/2006/relationships/hyperlink" Target="http://www.ecrr.org/RiverRestoration/Socialbenefitsofriverrestoration/tabid/2612/Default.aspx#Aesthetic" TargetMode="External"/><Relationship Id="rId8" Type="http://schemas.openxmlformats.org/officeDocument/2006/relationships/hyperlink" Target="http://www.ecrr.org/RiverRestoration/Socialbenefitsofriverrestoration/tabid/2612/Default.aspx#Aesthetic"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523164"/>
            <a:ext cx="7136700" cy="1022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it" sz="3500">
                <a:solidFill>
                  <a:schemeClr val="accent3"/>
                </a:solidFill>
              </a:rPr>
              <a:t>Resilient planning for urban rivers: between risk protection and cities regeneration</a:t>
            </a:r>
            <a:endParaRPr sz="3500">
              <a:solidFill>
                <a:schemeClr val="accent3"/>
              </a:solidFill>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200"/>
              <a:t>Messina’s Territorial Strategy</a:t>
            </a:r>
            <a:endParaRPr sz="2200"/>
          </a:p>
        </p:txBody>
      </p:sp>
      <p:sp>
        <p:nvSpPr>
          <p:cNvPr id="68" name="Google Shape;68;p13"/>
          <p:cNvSpPr txBox="1"/>
          <p:nvPr/>
        </p:nvSpPr>
        <p:spPr>
          <a:xfrm>
            <a:off x="3372500" y="4467525"/>
            <a:ext cx="2400000" cy="42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it" sz="1200">
                <a:latin typeface="Open Sans"/>
                <a:ea typeface="Open Sans"/>
                <a:cs typeface="Open Sans"/>
                <a:sym typeface="Open Sans"/>
              </a:rPr>
              <a:t>Marta Ducci </a:t>
            </a:r>
            <a:r>
              <a:rPr lang="it" sz="1000">
                <a:latin typeface="Open Sans"/>
                <a:ea typeface="Open Sans"/>
                <a:cs typeface="Open Sans"/>
                <a:sym typeface="Open Sans"/>
              </a:rPr>
              <a:t>&amp;</a:t>
            </a:r>
            <a:r>
              <a:rPr lang="it" sz="1200">
                <a:latin typeface="Open Sans"/>
                <a:ea typeface="Open Sans"/>
                <a:cs typeface="Open Sans"/>
                <a:sym typeface="Open Sans"/>
              </a:rPr>
              <a:t> Giulia Maroni</a:t>
            </a:r>
            <a:endParaRPr sz="12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2"/>
          <p:cNvSpPr txBox="1"/>
          <p:nvPr/>
        </p:nvSpPr>
        <p:spPr>
          <a:xfrm>
            <a:off x="332275" y="556275"/>
            <a:ext cx="8500200" cy="42597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I</a:t>
            </a:r>
            <a:r>
              <a:rPr lang="it" sz="1600">
                <a:solidFill>
                  <a:schemeClr val="dk2"/>
                </a:solidFill>
                <a:latin typeface="Open Sans"/>
                <a:ea typeface="Open Sans"/>
                <a:cs typeface="Open Sans"/>
                <a:sym typeface="Open Sans"/>
              </a:rPr>
              <a:t>t is clear that </a:t>
            </a:r>
            <a:r>
              <a:rPr b="1" lang="it" sz="1600">
                <a:solidFill>
                  <a:schemeClr val="dk2"/>
                </a:solidFill>
                <a:latin typeface="Open Sans"/>
                <a:ea typeface="Open Sans"/>
                <a:cs typeface="Open Sans"/>
                <a:sym typeface="Open Sans"/>
              </a:rPr>
              <a:t>immediate actions</a:t>
            </a:r>
            <a:r>
              <a:rPr lang="it" sz="1600">
                <a:solidFill>
                  <a:schemeClr val="dk2"/>
                </a:solidFill>
                <a:latin typeface="Open Sans"/>
                <a:ea typeface="Open Sans"/>
                <a:cs typeface="Open Sans"/>
                <a:sym typeface="Open Sans"/>
              </a:rPr>
              <a:t> are necessary to stem these problems and it is important to </a:t>
            </a:r>
            <a:r>
              <a:rPr b="1" lang="it" sz="1600">
                <a:solidFill>
                  <a:schemeClr val="dk2"/>
                </a:solidFill>
                <a:latin typeface="Open Sans"/>
                <a:ea typeface="Open Sans"/>
                <a:cs typeface="Open Sans"/>
                <a:sym typeface="Open Sans"/>
              </a:rPr>
              <a:t>rethink the system of environmental resilience</a:t>
            </a:r>
            <a:br>
              <a:rPr b="1" lang="it" sz="1600">
                <a:solidFill>
                  <a:schemeClr val="dk2"/>
                </a:solidFill>
                <a:latin typeface="Open Sans"/>
                <a:ea typeface="Open Sans"/>
                <a:cs typeface="Open Sans"/>
                <a:sym typeface="Open Sans"/>
              </a:rPr>
            </a:br>
            <a:endParaRPr b="1"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All around Europe, the </a:t>
            </a:r>
            <a:r>
              <a:rPr b="1" lang="it" sz="1600">
                <a:solidFill>
                  <a:schemeClr val="dk2"/>
                </a:solidFill>
                <a:latin typeface="Open Sans"/>
                <a:ea typeface="Open Sans"/>
                <a:cs typeface="Open Sans"/>
                <a:sym typeface="Open Sans"/>
              </a:rPr>
              <a:t>blue and green infrastructures principle, and nature-based solutions</a:t>
            </a:r>
            <a:r>
              <a:rPr lang="it" sz="1600">
                <a:solidFill>
                  <a:schemeClr val="dk2"/>
                </a:solidFill>
                <a:latin typeface="Open Sans"/>
                <a:ea typeface="Open Sans"/>
                <a:cs typeface="Open Sans"/>
                <a:sym typeface="Open Sans"/>
              </a:rPr>
              <a:t>, have become increasingly widespread in order to contain islands of heat and improve the precipitation absorption. </a:t>
            </a:r>
            <a:br>
              <a:rPr lang="it" sz="1600">
                <a:solidFill>
                  <a:schemeClr val="dk2"/>
                </a:solidFill>
                <a:latin typeface="Open Sans"/>
                <a:ea typeface="Open Sans"/>
                <a:cs typeface="Open Sans"/>
                <a:sym typeface="Open Sans"/>
              </a:rPr>
            </a:b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In conformity with the </a:t>
            </a:r>
            <a:r>
              <a:rPr b="1" lang="it" sz="1600">
                <a:solidFill>
                  <a:schemeClr val="dk2"/>
                </a:solidFill>
                <a:latin typeface="Open Sans"/>
                <a:ea typeface="Open Sans"/>
                <a:cs typeface="Open Sans"/>
                <a:sym typeface="Open Sans"/>
              </a:rPr>
              <a:t>Sustainable Urban Agendas and the Sustainable Development Goals of the United Nations</a:t>
            </a:r>
            <a:r>
              <a:rPr lang="it" sz="1600">
                <a:solidFill>
                  <a:schemeClr val="dk2"/>
                </a:solidFill>
                <a:latin typeface="Open Sans"/>
                <a:ea typeface="Open Sans"/>
                <a:cs typeface="Open Sans"/>
                <a:sym typeface="Open Sans"/>
              </a:rPr>
              <a:t>, in particular with the </a:t>
            </a:r>
            <a:r>
              <a:rPr b="1" lang="it" sz="1600">
                <a:solidFill>
                  <a:schemeClr val="dk2"/>
                </a:solidFill>
                <a:latin typeface="Open Sans"/>
                <a:ea typeface="Open Sans"/>
                <a:cs typeface="Open Sans"/>
                <a:sym typeface="Open Sans"/>
              </a:rPr>
              <a:t>Goal 11 ‘Sustainable Cities and communities’</a:t>
            </a:r>
            <a:r>
              <a:rPr lang="it" sz="1600">
                <a:solidFill>
                  <a:schemeClr val="dk2"/>
                </a:solidFill>
                <a:latin typeface="Open Sans"/>
                <a:ea typeface="Open Sans"/>
                <a:cs typeface="Open Sans"/>
                <a:sym typeface="Open Sans"/>
              </a:rPr>
              <a:t> which aims to </a:t>
            </a:r>
            <a:r>
              <a:rPr b="1" lang="it" sz="1600">
                <a:solidFill>
                  <a:schemeClr val="dk2"/>
                </a:solidFill>
                <a:latin typeface="Open Sans"/>
                <a:ea typeface="Open Sans"/>
                <a:cs typeface="Open Sans"/>
                <a:sym typeface="Open Sans"/>
              </a:rPr>
              <a:t>“make cities more inclusive, safe, resilient and sustainable”</a:t>
            </a:r>
            <a:r>
              <a:rPr lang="it" sz="1600">
                <a:solidFill>
                  <a:schemeClr val="dk2"/>
                </a:solidFill>
                <a:latin typeface="Open Sans"/>
                <a:ea typeface="Open Sans"/>
                <a:cs typeface="Open Sans"/>
                <a:sym typeface="Open Sans"/>
              </a:rPr>
              <a:t>.</a:t>
            </a:r>
            <a:br>
              <a:rPr lang="it" sz="1600">
                <a:solidFill>
                  <a:schemeClr val="dk2"/>
                </a:solidFill>
                <a:latin typeface="Open Sans"/>
                <a:ea typeface="Open Sans"/>
                <a:cs typeface="Open Sans"/>
                <a:sym typeface="Open Sans"/>
              </a:rPr>
            </a:b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b="1" lang="it" sz="1600">
                <a:solidFill>
                  <a:schemeClr val="dk2"/>
                </a:solidFill>
                <a:latin typeface="Open Sans"/>
                <a:ea typeface="Open Sans"/>
                <a:cs typeface="Open Sans"/>
                <a:sym typeface="Open Sans"/>
              </a:rPr>
              <a:t>Urban rivers</a:t>
            </a:r>
            <a:r>
              <a:rPr lang="it" sz="1600">
                <a:solidFill>
                  <a:schemeClr val="dk2"/>
                </a:solidFill>
                <a:latin typeface="Open Sans"/>
                <a:ea typeface="Open Sans"/>
                <a:cs typeface="Open Sans"/>
                <a:sym typeface="Open Sans"/>
              </a:rPr>
              <a:t> may have a </a:t>
            </a:r>
            <a:r>
              <a:rPr b="1" lang="it" sz="1600">
                <a:solidFill>
                  <a:schemeClr val="dk2"/>
                </a:solidFill>
                <a:latin typeface="Open Sans"/>
                <a:ea typeface="Open Sans"/>
                <a:cs typeface="Open Sans"/>
                <a:sym typeface="Open Sans"/>
              </a:rPr>
              <a:t>strategic function</a:t>
            </a:r>
            <a:r>
              <a:rPr lang="it" sz="1600">
                <a:solidFill>
                  <a:schemeClr val="dk2"/>
                </a:solidFill>
                <a:latin typeface="Open Sans"/>
                <a:ea typeface="Open Sans"/>
                <a:cs typeface="Open Sans"/>
                <a:sym typeface="Open Sans"/>
              </a:rPr>
              <a:t>, from the macro-territorial scale up to the urban and micro-local scale.</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311700" y="216425"/>
            <a:ext cx="86355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accent3"/>
                </a:solidFill>
              </a:rPr>
              <a:t>From river borders to resilient green infrastructures</a:t>
            </a:r>
            <a:endParaRPr>
              <a:solidFill>
                <a:schemeClr val="accent3"/>
              </a:solidFill>
            </a:endParaRPr>
          </a:p>
        </p:txBody>
      </p:sp>
      <p:pic>
        <p:nvPicPr>
          <p:cNvPr id="147" name="Google Shape;147;p23"/>
          <p:cNvPicPr preferRelativeResize="0"/>
          <p:nvPr/>
        </p:nvPicPr>
        <p:blipFill rotWithShape="1">
          <a:blip r:embed="rId3">
            <a:alphaModFix/>
          </a:blip>
          <a:srcRect b="0" l="9710" r="3430" t="0"/>
          <a:stretch/>
        </p:blipFill>
        <p:spPr>
          <a:xfrm>
            <a:off x="311700" y="1193775"/>
            <a:ext cx="2834925" cy="1827780"/>
          </a:xfrm>
          <a:prstGeom prst="rect">
            <a:avLst/>
          </a:prstGeom>
          <a:noFill/>
          <a:ln>
            <a:noFill/>
          </a:ln>
        </p:spPr>
      </p:pic>
      <p:pic>
        <p:nvPicPr>
          <p:cNvPr id="148" name="Google Shape;148;p23"/>
          <p:cNvPicPr preferRelativeResize="0"/>
          <p:nvPr/>
        </p:nvPicPr>
        <p:blipFill>
          <a:blip r:embed="rId4">
            <a:alphaModFix/>
          </a:blip>
          <a:stretch>
            <a:fillRect/>
          </a:stretch>
        </p:blipFill>
        <p:spPr>
          <a:xfrm>
            <a:off x="311700" y="3021555"/>
            <a:ext cx="2834925" cy="1902894"/>
          </a:xfrm>
          <a:prstGeom prst="rect">
            <a:avLst/>
          </a:prstGeom>
          <a:noFill/>
          <a:ln>
            <a:noFill/>
          </a:ln>
        </p:spPr>
      </p:pic>
      <p:sp>
        <p:nvSpPr>
          <p:cNvPr id="149" name="Google Shape;149;p23"/>
          <p:cNvSpPr txBox="1"/>
          <p:nvPr>
            <p:ph idx="1" type="body"/>
          </p:nvPr>
        </p:nvSpPr>
        <p:spPr>
          <a:xfrm>
            <a:off x="227218" y="916513"/>
            <a:ext cx="38793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Llobregat river, Barcelona</a:t>
            </a:r>
            <a:endParaRPr sz="1000"/>
          </a:p>
        </p:txBody>
      </p:sp>
      <p:pic>
        <p:nvPicPr>
          <p:cNvPr id="150" name="Google Shape;150;p23"/>
          <p:cNvPicPr preferRelativeResize="0"/>
          <p:nvPr/>
        </p:nvPicPr>
        <p:blipFill rotWithShape="1">
          <a:blip r:embed="rId5">
            <a:alphaModFix/>
          </a:blip>
          <a:srcRect b="53737" l="0" r="0" t="4528"/>
          <a:stretch/>
        </p:blipFill>
        <p:spPr>
          <a:xfrm>
            <a:off x="3323625" y="1193773"/>
            <a:ext cx="2724150" cy="1827775"/>
          </a:xfrm>
          <a:prstGeom prst="rect">
            <a:avLst/>
          </a:prstGeom>
          <a:noFill/>
          <a:ln>
            <a:noFill/>
          </a:ln>
        </p:spPr>
      </p:pic>
      <p:pic>
        <p:nvPicPr>
          <p:cNvPr id="151" name="Google Shape;151;p23"/>
          <p:cNvPicPr preferRelativeResize="0"/>
          <p:nvPr/>
        </p:nvPicPr>
        <p:blipFill rotWithShape="1">
          <a:blip r:embed="rId6">
            <a:alphaModFix/>
          </a:blip>
          <a:srcRect b="-3715" l="0" r="10063" t="9659"/>
          <a:stretch/>
        </p:blipFill>
        <p:spPr>
          <a:xfrm>
            <a:off x="3323625" y="3025975"/>
            <a:ext cx="2724150" cy="1902900"/>
          </a:xfrm>
          <a:prstGeom prst="rect">
            <a:avLst/>
          </a:prstGeom>
          <a:noFill/>
          <a:ln>
            <a:noFill/>
          </a:ln>
        </p:spPr>
      </p:pic>
      <p:sp>
        <p:nvSpPr>
          <p:cNvPr id="152" name="Google Shape;152;p23"/>
          <p:cNvSpPr txBox="1"/>
          <p:nvPr>
            <p:ph idx="1" type="body"/>
          </p:nvPr>
        </p:nvSpPr>
        <p:spPr>
          <a:xfrm>
            <a:off x="3235939" y="916513"/>
            <a:ext cx="38793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Seine</a:t>
            </a:r>
            <a:r>
              <a:rPr lang="it" sz="1000"/>
              <a:t> river, Paris</a:t>
            </a:r>
            <a:endParaRPr sz="1000"/>
          </a:p>
        </p:txBody>
      </p:sp>
      <p:pic>
        <p:nvPicPr>
          <p:cNvPr id="153" name="Google Shape;153;p23"/>
          <p:cNvPicPr preferRelativeResize="0"/>
          <p:nvPr/>
        </p:nvPicPr>
        <p:blipFill>
          <a:blip r:embed="rId7">
            <a:alphaModFix/>
          </a:blip>
          <a:stretch>
            <a:fillRect/>
          </a:stretch>
        </p:blipFill>
        <p:spPr>
          <a:xfrm>
            <a:off x="6224775" y="1193776"/>
            <a:ext cx="2762250" cy="1827775"/>
          </a:xfrm>
          <a:prstGeom prst="rect">
            <a:avLst/>
          </a:prstGeom>
          <a:noFill/>
          <a:ln>
            <a:noFill/>
          </a:ln>
        </p:spPr>
      </p:pic>
      <p:pic>
        <p:nvPicPr>
          <p:cNvPr id="154" name="Google Shape;154;p23"/>
          <p:cNvPicPr preferRelativeResize="0"/>
          <p:nvPr/>
        </p:nvPicPr>
        <p:blipFill>
          <a:blip r:embed="rId8">
            <a:alphaModFix/>
          </a:blip>
          <a:stretch>
            <a:fillRect/>
          </a:stretch>
        </p:blipFill>
        <p:spPr>
          <a:xfrm>
            <a:off x="6224775" y="3031050"/>
            <a:ext cx="2743200" cy="1827775"/>
          </a:xfrm>
          <a:prstGeom prst="rect">
            <a:avLst/>
          </a:prstGeom>
          <a:noFill/>
          <a:ln>
            <a:noFill/>
          </a:ln>
        </p:spPr>
      </p:pic>
      <p:sp>
        <p:nvSpPr>
          <p:cNvPr id="155" name="Google Shape;155;p23"/>
          <p:cNvSpPr txBox="1"/>
          <p:nvPr>
            <p:ph idx="1" type="body"/>
          </p:nvPr>
        </p:nvSpPr>
        <p:spPr>
          <a:xfrm>
            <a:off x="6232353" y="916513"/>
            <a:ext cx="38793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Hudson</a:t>
            </a:r>
            <a:r>
              <a:rPr lang="it" sz="1000"/>
              <a:t> river, NY</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4"/>
          <p:cNvSpPr txBox="1"/>
          <p:nvPr>
            <p:ph idx="1" type="body"/>
          </p:nvPr>
        </p:nvSpPr>
        <p:spPr>
          <a:xfrm>
            <a:off x="311700" y="430750"/>
            <a:ext cx="8520600" cy="4138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it" sz="1600"/>
              <a:t>I</a:t>
            </a:r>
            <a:r>
              <a:rPr lang="it" sz="1600"/>
              <a:t>n a river </a:t>
            </a:r>
            <a:r>
              <a:rPr lang="it" sz="1600"/>
              <a:t>redevelopment view, we should recognize to </a:t>
            </a:r>
            <a:r>
              <a:rPr b="1" lang="it" sz="1600"/>
              <a:t>watercourses </a:t>
            </a:r>
            <a:r>
              <a:rPr lang="it" sz="1600"/>
              <a:t>these </a:t>
            </a:r>
            <a:r>
              <a:rPr b="1" lang="it" sz="1600"/>
              <a:t>values</a:t>
            </a:r>
            <a:r>
              <a:rPr lang="it" sz="1600"/>
              <a:t>: </a:t>
            </a:r>
            <a:r>
              <a:rPr b="1" lang="it" sz="1600"/>
              <a:t>urban</a:t>
            </a:r>
            <a:r>
              <a:rPr lang="it" sz="1600"/>
              <a:t>, </a:t>
            </a:r>
            <a:r>
              <a:rPr b="1" lang="it" sz="1600"/>
              <a:t>cultural</a:t>
            </a:r>
            <a:r>
              <a:rPr lang="it" sz="1600"/>
              <a:t>, </a:t>
            </a:r>
            <a:r>
              <a:rPr b="1" lang="it" sz="1600"/>
              <a:t>landscape</a:t>
            </a:r>
            <a:r>
              <a:rPr lang="it" sz="1600"/>
              <a:t> and </a:t>
            </a:r>
            <a:r>
              <a:rPr b="1" lang="it" sz="1600"/>
              <a:t>environmental</a:t>
            </a:r>
            <a:r>
              <a:rPr lang="it" sz="1600"/>
              <a:t>. </a:t>
            </a:r>
            <a:br>
              <a:rPr lang="it" sz="1600"/>
            </a:br>
            <a:r>
              <a:rPr lang="it" sz="1600"/>
              <a:t>This leads to the promotion of actions aimed at the redevelopment of the banks and rivers, the realization of cycle-pedestrian paths; the recovery of urban river areas and fronts; the enhancement of rural landscapes linked to the river and the promoting of sustainable navigability.</a:t>
            </a:r>
            <a:endParaRPr sz="1600"/>
          </a:p>
          <a:p>
            <a:pPr indent="-330200" lvl="0" marL="457200" rtl="0" algn="just">
              <a:spcBef>
                <a:spcPts val="0"/>
              </a:spcBef>
              <a:spcAft>
                <a:spcPts val="0"/>
              </a:spcAft>
              <a:buSzPts val="1600"/>
              <a:buChar char="○"/>
            </a:pPr>
            <a:r>
              <a:rPr lang="it" sz="1600"/>
              <a:t>The redevelopment of an urban river context has positive implications both for environmental naturalistic and social aspects. A healthy environment is known to improve quality of life. </a:t>
            </a:r>
            <a:r>
              <a:rPr b="1" lang="it" sz="1600"/>
              <a:t>Restoring rivers helps to provide quality environments and puts people in closer contact with nature</a:t>
            </a:r>
            <a:r>
              <a:rPr lang="it" sz="1600"/>
              <a:t>. </a:t>
            </a:r>
            <a:br>
              <a:rPr lang="it" sz="1600"/>
            </a:br>
            <a:br>
              <a:rPr lang="it" sz="1600"/>
            </a:br>
            <a:r>
              <a:rPr b="1" lang="it" sz="1600">
                <a:solidFill>
                  <a:schemeClr val="accent3"/>
                </a:solidFill>
              </a:rPr>
              <a:t>More green space in urban context offers people a place away from stresses and strains often associated with cities with a higher density of people, poor air quality due to vehicle emissions, heat islands and lack of green space.</a:t>
            </a:r>
            <a:endParaRPr b="1" sz="1600">
              <a:solidFill>
                <a:schemeClr val="accent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11700" y="216425"/>
            <a:ext cx="8520600" cy="707400"/>
          </a:xfrm>
          <a:prstGeom prst="rect">
            <a:avLst/>
          </a:prstGeom>
        </p:spPr>
        <p:txBody>
          <a:bodyPr anchorCtr="0" anchor="b" bIns="91425" lIns="91425" spcFirstLastPara="1" rIns="91425" wrap="square" tIns="91425">
            <a:noAutofit/>
          </a:bodyPr>
          <a:lstStyle/>
          <a:p>
            <a:pPr indent="0" lvl="0" marL="0" marR="0" rtl="0" algn="just">
              <a:lnSpc>
                <a:spcPct val="115000"/>
              </a:lnSpc>
              <a:spcBef>
                <a:spcPts val="0"/>
              </a:spcBef>
              <a:spcAft>
                <a:spcPts val="0"/>
              </a:spcAft>
              <a:buNone/>
            </a:pPr>
            <a:r>
              <a:rPr lang="it" sz="1600">
                <a:solidFill>
                  <a:schemeClr val="accent3"/>
                </a:solidFill>
                <a:latin typeface="Open Sans"/>
                <a:ea typeface="Open Sans"/>
                <a:cs typeface="Open Sans"/>
                <a:sym typeface="Open Sans"/>
              </a:rPr>
              <a:t>Sociale benefits of river restoration</a:t>
            </a:r>
            <a:endParaRPr sz="1600">
              <a:solidFill>
                <a:schemeClr val="accent3"/>
              </a:solidFill>
              <a:latin typeface="Open Sans"/>
              <a:ea typeface="Open Sans"/>
              <a:cs typeface="Open Sans"/>
              <a:sym typeface="Open Sans"/>
            </a:endParaRPr>
          </a:p>
        </p:txBody>
      </p:sp>
      <p:sp>
        <p:nvSpPr>
          <p:cNvPr id="166" name="Google Shape;166;p25"/>
          <p:cNvSpPr txBox="1"/>
          <p:nvPr>
            <p:ph idx="1" type="body"/>
          </p:nvPr>
        </p:nvSpPr>
        <p:spPr>
          <a:xfrm>
            <a:off x="311700" y="1037725"/>
            <a:ext cx="8520600" cy="3855000"/>
          </a:xfrm>
          <a:prstGeom prst="rect">
            <a:avLst/>
          </a:prstGeom>
        </p:spPr>
        <p:txBody>
          <a:bodyPr anchorCtr="0" anchor="t" bIns="91425" lIns="91425" spcFirstLastPara="1" rIns="91425" wrap="square" tIns="91425">
            <a:noAutofit/>
          </a:bodyPr>
          <a:lstStyle/>
          <a:p>
            <a:pPr indent="-317500" lvl="0" marL="457200" marR="0" rtl="0" algn="just">
              <a:lnSpc>
                <a:spcPct val="115000"/>
              </a:lnSpc>
              <a:spcBef>
                <a:spcPts val="0"/>
              </a:spcBef>
              <a:spcAft>
                <a:spcPts val="0"/>
              </a:spcAft>
              <a:buSzPts val="1400"/>
              <a:buChar char="○"/>
            </a:pPr>
            <a:r>
              <a:rPr b="1" lang="it" sz="1600">
                <a:uFill>
                  <a:noFill/>
                </a:uFill>
                <a:hlinkClick r:id="rId3"/>
              </a:rPr>
              <a:t>Physical</a:t>
            </a:r>
            <a:r>
              <a:rPr b="1" lang="it" sz="1600"/>
              <a:t> and </a:t>
            </a:r>
            <a:r>
              <a:rPr b="1" lang="it" sz="1600">
                <a:uFill>
                  <a:noFill/>
                </a:uFill>
                <a:hlinkClick r:id="rId4"/>
              </a:rPr>
              <a:t>Mental </a:t>
            </a:r>
            <a:r>
              <a:rPr b="1" lang="it" sz="1600"/>
              <a:t>well-being</a:t>
            </a:r>
            <a:br>
              <a:rPr b="1" lang="it" sz="1600"/>
            </a:br>
            <a:r>
              <a:rPr lang="it" sz="1400"/>
              <a:t>Many river restoration schemes on public parks have increased park usage and an increase in sports and games. </a:t>
            </a:r>
            <a:endParaRPr b="1" sz="1600"/>
          </a:p>
          <a:p>
            <a:pPr indent="-317500" lvl="0" marL="457200" rtl="0" algn="just">
              <a:spcBef>
                <a:spcPts val="0"/>
              </a:spcBef>
              <a:spcAft>
                <a:spcPts val="0"/>
              </a:spcAft>
              <a:buSzPts val="1400"/>
              <a:buChar char="○"/>
            </a:pPr>
            <a:r>
              <a:rPr b="1" lang="it" sz="1600">
                <a:uFill>
                  <a:noFill/>
                </a:uFill>
                <a:hlinkClick r:id="rId5"/>
              </a:rPr>
              <a:t>Recreation</a:t>
            </a:r>
            <a:br>
              <a:rPr lang="it" sz="1600"/>
            </a:br>
            <a:r>
              <a:rPr lang="it" sz="1400"/>
              <a:t>River corridors can provide opportunities for recreation as part of daily life </a:t>
            </a:r>
            <a:endParaRPr sz="1400"/>
          </a:p>
          <a:p>
            <a:pPr indent="-317500" lvl="0" marL="457200" marR="0" rtl="0" algn="just">
              <a:lnSpc>
                <a:spcPct val="115000"/>
              </a:lnSpc>
              <a:spcBef>
                <a:spcPts val="0"/>
              </a:spcBef>
              <a:spcAft>
                <a:spcPts val="0"/>
              </a:spcAft>
              <a:buSzPts val="1400"/>
              <a:buChar char="○"/>
            </a:pPr>
            <a:r>
              <a:rPr b="1" lang="it" sz="1600">
                <a:uFill>
                  <a:noFill/>
                </a:uFill>
                <a:hlinkClick r:id="rId6"/>
              </a:rPr>
              <a:t>Social cohesion</a:t>
            </a:r>
            <a:br>
              <a:rPr lang="it" sz="1600"/>
            </a:br>
            <a:r>
              <a:rPr lang="it" sz="1400"/>
              <a:t>Rivers can play a vital role in the community by encouraging social interaction and bonding. </a:t>
            </a:r>
            <a:endParaRPr sz="1400"/>
          </a:p>
          <a:p>
            <a:pPr indent="-317500" lvl="0" marL="457200" marR="0" rtl="0" algn="just">
              <a:lnSpc>
                <a:spcPct val="115000"/>
              </a:lnSpc>
              <a:spcBef>
                <a:spcPts val="0"/>
              </a:spcBef>
              <a:spcAft>
                <a:spcPts val="0"/>
              </a:spcAft>
              <a:buSzPts val="1400"/>
              <a:buChar char="○"/>
            </a:pPr>
            <a:r>
              <a:rPr b="1" lang="it" sz="1600">
                <a:uFill>
                  <a:noFill/>
                </a:uFill>
                <a:hlinkClick r:id="rId7"/>
              </a:rPr>
              <a:t>Aesthetic</a:t>
            </a:r>
            <a:endParaRPr sz="1400">
              <a:uFill>
                <a:noFill/>
              </a:uFill>
              <a:hlinkClick r:id="rId8"/>
            </a:endParaRPr>
          </a:p>
          <a:p>
            <a:pPr indent="0" lvl="0" marL="457200" marR="0" rtl="0" algn="just">
              <a:lnSpc>
                <a:spcPct val="115000"/>
              </a:lnSpc>
              <a:spcBef>
                <a:spcPts val="0"/>
              </a:spcBef>
              <a:spcAft>
                <a:spcPts val="0"/>
              </a:spcAft>
              <a:buNone/>
            </a:pPr>
            <a:r>
              <a:rPr lang="it" sz="1400"/>
              <a:t>Restoring natural landscape benefits the flora and fauna, creating nicer surroundings. </a:t>
            </a:r>
            <a:endParaRPr sz="1400"/>
          </a:p>
          <a:p>
            <a:pPr indent="-317500" lvl="0" marL="457200" marR="0" rtl="0" algn="just">
              <a:lnSpc>
                <a:spcPct val="115000"/>
              </a:lnSpc>
              <a:spcBef>
                <a:spcPts val="0"/>
              </a:spcBef>
              <a:spcAft>
                <a:spcPts val="0"/>
              </a:spcAft>
              <a:buSzPts val="1400"/>
              <a:buChar char="○"/>
            </a:pPr>
            <a:r>
              <a:rPr b="1" lang="it" sz="1600">
                <a:uFill>
                  <a:noFill/>
                </a:uFill>
                <a:hlinkClick r:id="rId9"/>
              </a:rPr>
              <a:t>Education</a:t>
            </a:r>
            <a:endParaRPr sz="1400"/>
          </a:p>
          <a:p>
            <a:pPr indent="0" lvl="0" marL="457200" marR="0" rtl="0" algn="just">
              <a:lnSpc>
                <a:spcPct val="115000"/>
              </a:lnSpc>
              <a:spcBef>
                <a:spcPts val="0"/>
              </a:spcBef>
              <a:spcAft>
                <a:spcPts val="0"/>
              </a:spcAft>
              <a:buNone/>
            </a:pPr>
            <a:r>
              <a:rPr lang="it" sz="1400"/>
              <a:t>Restoration schemes provide huge learning potential about our natural world.</a:t>
            </a:r>
            <a:endParaRPr sz="1400"/>
          </a:p>
          <a:p>
            <a:pPr indent="-317500" lvl="0" marL="457200" marR="0" rtl="0" algn="just">
              <a:lnSpc>
                <a:spcPct val="115000"/>
              </a:lnSpc>
              <a:spcBef>
                <a:spcPts val="0"/>
              </a:spcBef>
              <a:spcAft>
                <a:spcPts val="0"/>
              </a:spcAft>
              <a:buSzPts val="1400"/>
              <a:buChar char="○"/>
            </a:pPr>
            <a:r>
              <a:rPr b="1" lang="it" sz="1600">
                <a:uFill>
                  <a:noFill/>
                </a:uFill>
                <a:hlinkClick r:id="rId10"/>
              </a:rPr>
              <a:t>Cultural</a:t>
            </a:r>
            <a:endParaRPr sz="1400"/>
          </a:p>
          <a:p>
            <a:pPr indent="0" lvl="0" marL="457200" marR="0" rtl="0" algn="just">
              <a:lnSpc>
                <a:spcPct val="115000"/>
              </a:lnSpc>
              <a:spcBef>
                <a:spcPts val="0"/>
              </a:spcBef>
              <a:spcAft>
                <a:spcPts val="0"/>
              </a:spcAft>
              <a:buNone/>
            </a:pPr>
            <a:r>
              <a:rPr lang="it" sz="1400"/>
              <a:t>Restoring our cultural links to rivers is a long term goal and an important part of all drivers raised above.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accent3"/>
                </a:solidFill>
              </a:rPr>
              <a:t>The case of Messina</a:t>
            </a:r>
            <a:endParaRPr>
              <a:solidFill>
                <a:schemeClr val="accent3"/>
              </a:solidFill>
            </a:endParaRPr>
          </a:p>
        </p:txBody>
      </p:sp>
      <p:sp>
        <p:nvSpPr>
          <p:cNvPr id="172" name="Google Shape;172;p26"/>
          <p:cNvSpPr txBox="1"/>
          <p:nvPr>
            <p:ph idx="1" type="body"/>
          </p:nvPr>
        </p:nvSpPr>
        <p:spPr>
          <a:xfrm>
            <a:off x="311700" y="1037725"/>
            <a:ext cx="8520600" cy="12834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A virtuous example of a </a:t>
            </a:r>
            <a:r>
              <a:rPr b="1" lang="it" sz="1600"/>
              <a:t>project for a resilient city</a:t>
            </a:r>
            <a:r>
              <a:rPr lang="it" sz="1600"/>
              <a:t>, which seeks to recover its territorial identity and the social functions of its urban spaces, rediscovering and </a:t>
            </a:r>
            <a:r>
              <a:rPr b="1" lang="it" sz="1600"/>
              <a:t>renewing </a:t>
            </a:r>
            <a:r>
              <a:rPr lang="it" sz="1600"/>
              <a:t>the forgotten </a:t>
            </a:r>
            <a:r>
              <a:rPr b="1" lang="it" sz="1600"/>
              <a:t>relationship between the city and its hydrogeological system</a:t>
            </a:r>
            <a:r>
              <a:rPr lang="it" sz="1600"/>
              <a:t>, it is that of the city of Messina.  </a:t>
            </a:r>
            <a:endParaRPr sz="1600"/>
          </a:p>
        </p:txBody>
      </p:sp>
      <p:sp>
        <p:nvSpPr>
          <p:cNvPr id="173" name="Google Shape;173;p26"/>
          <p:cNvSpPr txBox="1"/>
          <p:nvPr/>
        </p:nvSpPr>
        <p:spPr>
          <a:xfrm>
            <a:off x="4895550" y="2571750"/>
            <a:ext cx="3936900" cy="692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600">
                <a:solidFill>
                  <a:schemeClr val="dk2"/>
                </a:solidFill>
                <a:latin typeface="Open Sans"/>
                <a:ea typeface="Open Sans"/>
                <a:cs typeface="Open Sans"/>
                <a:sym typeface="Open Sans"/>
              </a:rPr>
              <a:t>Like many other Italian cities:</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exposure to </a:t>
            </a:r>
            <a:r>
              <a:rPr b="1" lang="it" sz="1600">
                <a:solidFill>
                  <a:schemeClr val="dk2"/>
                </a:solidFill>
                <a:latin typeface="Open Sans"/>
                <a:ea typeface="Open Sans"/>
                <a:cs typeface="Open Sans"/>
                <a:sym typeface="Open Sans"/>
              </a:rPr>
              <a:t>hydrogeological risk</a:t>
            </a:r>
            <a:r>
              <a:rPr lang="it" sz="1600">
                <a:solidFill>
                  <a:schemeClr val="dk2"/>
                </a:solidFill>
                <a:latin typeface="Open Sans"/>
                <a:ea typeface="Open Sans"/>
                <a:cs typeface="Open Sans"/>
                <a:sym typeface="Open Sans"/>
              </a:rPr>
              <a:t>  </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need to recover its </a:t>
            </a:r>
            <a:r>
              <a:rPr b="1" lang="it" sz="1600">
                <a:solidFill>
                  <a:schemeClr val="dk2"/>
                </a:solidFill>
                <a:latin typeface="Open Sans"/>
                <a:ea typeface="Open Sans"/>
                <a:cs typeface="Open Sans"/>
                <a:sym typeface="Open Sans"/>
              </a:rPr>
              <a:t>identity</a:t>
            </a:r>
            <a:r>
              <a:rPr lang="it" sz="1600">
                <a:solidFill>
                  <a:schemeClr val="dk2"/>
                </a:solidFill>
                <a:latin typeface="Open Sans"/>
                <a:ea typeface="Open Sans"/>
                <a:cs typeface="Open Sans"/>
                <a:sym typeface="Open Sans"/>
              </a:rPr>
              <a:t>, and the ancient and close relationship with its geomorphology</a:t>
            </a:r>
            <a:r>
              <a:rPr lang="it" sz="1600">
                <a:solidFill>
                  <a:schemeClr val="dk2"/>
                </a:solidFill>
                <a:latin typeface="Open Sans"/>
                <a:ea typeface="Open Sans"/>
                <a:cs typeface="Open Sans"/>
                <a:sym typeface="Open Sans"/>
              </a:rPr>
              <a:t> and hydrography</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need for </a:t>
            </a:r>
            <a:r>
              <a:rPr b="1" lang="it" sz="1600">
                <a:solidFill>
                  <a:schemeClr val="dk2"/>
                </a:solidFill>
                <a:latin typeface="Open Sans"/>
                <a:ea typeface="Open Sans"/>
                <a:cs typeface="Open Sans"/>
                <a:sym typeface="Open Sans"/>
              </a:rPr>
              <a:t>public spaces</a:t>
            </a:r>
            <a:r>
              <a:rPr lang="it" sz="1600">
                <a:solidFill>
                  <a:schemeClr val="dk2"/>
                </a:solidFill>
                <a:latin typeface="Open Sans"/>
                <a:ea typeface="Open Sans"/>
                <a:cs typeface="Open Sans"/>
                <a:sym typeface="Open Sans"/>
              </a:rPr>
              <a:t> and urban </a:t>
            </a:r>
            <a:r>
              <a:rPr b="1" lang="it" sz="1600">
                <a:solidFill>
                  <a:schemeClr val="dk2"/>
                </a:solidFill>
                <a:latin typeface="Open Sans"/>
                <a:ea typeface="Open Sans"/>
                <a:cs typeface="Open Sans"/>
                <a:sym typeface="Open Sans"/>
              </a:rPr>
              <a:t>quality</a:t>
            </a:r>
            <a:endParaRPr b="1" sz="1600">
              <a:solidFill>
                <a:schemeClr val="dk2"/>
              </a:solidFill>
              <a:latin typeface="Open Sans"/>
              <a:ea typeface="Open Sans"/>
              <a:cs typeface="Open Sans"/>
              <a:sym typeface="Open Sans"/>
            </a:endParaRPr>
          </a:p>
        </p:txBody>
      </p:sp>
      <p:pic>
        <p:nvPicPr>
          <p:cNvPr id="174" name="Google Shape;174;p26"/>
          <p:cNvPicPr preferRelativeResize="0"/>
          <p:nvPr/>
        </p:nvPicPr>
        <p:blipFill rotWithShape="1">
          <a:blip r:embed="rId3">
            <a:alphaModFix/>
          </a:blip>
          <a:srcRect b="4761" l="3828" r="4579" t="0"/>
          <a:stretch/>
        </p:blipFill>
        <p:spPr>
          <a:xfrm>
            <a:off x="1573875" y="2571750"/>
            <a:ext cx="3245475" cy="2394775"/>
          </a:xfrm>
          <a:prstGeom prst="rect">
            <a:avLst/>
          </a:prstGeom>
          <a:noFill/>
          <a:ln cap="flat" cmpd="sng" w="9525">
            <a:solidFill>
              <a:schemeClr val="accent3"/>
            </a:solidFill>
            <a:prstDash val="solid"/>
            <a:round/>
            <a:headEnd len="med" w="med" type="none"/>
            <a:tailEnd len="med" w="med" type="none"/>
          </a:ln>
        </p:spPr>
      </p:pic>
      <p:pic>
        <p:nvPicPr>
          <p:cNvPr id="175" name="Google Shape;175;p26"/>
          <p:cNvPicPr preferRelativeResize="0"/>
          <p:nvPr/>
        </p:nvPicPr>
        <p:blipFill rotWithShape="1">
          <a:blip r:embed="rId4">
            <a:alphaModFix/>
          </a:blip>
          <a:srcRect b="9791" l="0" r="1806" t="9354"/>
          <a:stretch/>
        </p:blipFill>
        <p:spPr>
          <a:xfrm>
            <a:off x="126225" y="2571750"/>
            <a:ext cx="1371450" cy="1593525"/>
          </a:xfrm>
          <a:prstGeom prst="rect">
            <a:avLst/>
          </a:prstGeom>
          <a:noFill/>
          <a:ln cap="flat" cmpd="sng" w="9525">
            <a:solidFill>
              <a:schemeClr val="accent3"/>
            </a:solidFill>
            <a:prstDash val="solid"/>
            <a:round/>
            <a:headEnd len="med" w="med" type="none"/>
            <a:tailEnd len="med" w="med" type="none"/>
          </a:ln>
        </p:spPr>
      </p:pic>
      <p:sp>
        <p:nvSpPr>
          <p:cNvPr id="176" name="Google Shape;176;p26"/>
          <p:cNvSpPr txBox="1"/>
          <p:nvPr>
            <p:ph idx="1" type="body"/>
          </p:nvPr>
        </p:nvSpPr>
        <p:spPr>
          <a:xfrm>
            <a:off x="126225" y="4238900"/>
            <a:ext cx="1371600" cy="707400"/>
          </a:xfrm>
          <a:prstGeom prst="rect">
            <a:avLst/>
          </a:prstGeom>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lang="it" sz="1000"/>
              <a:t>Sicily and Messina framework</a:t>
            </a:r>
            <a:endParaRPr sz="1000"/>
          </a:p>
          <a:p>
            <a:pPr indent="0" lvl="0" marL="0" marR="0" rtl="0" algn="just">
              <a:lnSpc>
                <a:spcPct val="115000"/>
              </a:lnSpc>
              <a:spcBef>
                <a:spcPts val="0"/>
              </a:spcBef>
              <a:spcAft>
                <a:spcPts val="0"/>
              </a:spcAft>
              <a:buNone/>
            </a:pPr>
            <a:r>
              <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27"/>
          <p:cNvPicPr preferRelativeResize="0"/>
          <p:nvPr/>
        </p:nvPicPr>
        <p:blipFill>
          <a:blip r:embed="rId3">
            <a:alphaModFix/>
          </a:blip>
          <a:stretch>
            <a:fillRect/>
          </a:stretch>
        </p:blipFill>
        <p:spPr>
          <a:xfrm>
            <a:off x="0" y="0"/>
            <a:ext cx="4036308" cy="2553575"/>
          </a:xfrm>
          <a:prstGeom prst="rect">
            <a:avLst/>
          </a:prstGeom>
          <a:noFill/>
          <a:ln>
            <a:noFill/>
          </a:ln>
        </p:spPr>
      </p:pic>
      <p:pic>
        <p:nvPicPr>
          <p:cNvPr id="182" name="Google Shape;182;p27"/>
          <p:cNvPicPr preferRelativeResize="0"/>
          <p:nvPr/>
        </p:nvPicPr>
        <p:blipFill rotWithShape="1">
          <a:blip r:embed="rId4">
            <a:alphaModFix/>
          </a:blip>
          <a:srcRect b="4278" l="0" r="11715" t="0"/>
          <a:stretch/>
        </p:blipFill>
        <p:spPr>
          <a:xfrm>
            <a:off x="0" y="2571750"/>
            <a:ext cx="4036300" cy="2444350"/>
          </a:xfrm>
          <a:prstGeom prst="rect">
            <a:avLst/>
          </a:prstGeom>
          <a:noFill/>
          <a:ln>
            <a:noFill/>
          </a:ln>
        </p:spPr>
      </p:pic>
      <p:pic>
        <p:nvPicPr>
          <p:cNvPr id="183" name="Google Shape;183;p27"/>
          <p:cNvPicPr preferRelativeResize="0"/>
          <p:nvPr/>
        </p:nvPicPr>
        <p:blipFill>
          <a:blip r:embed="rId5">
            <a:alphaModFix/>
          </a:blip>
          <a:stretch>
            <a:fillRect/>
          </a:stretch>
        </p:blipFill>
        <p:spPr>
          <a:xfrm>
            <a:off x="4188708" y="784150"/>
            <a:ext cx="4802892" cy="3575210"/>
          </a:xfrm>
          <a:prstGeom prst="rect">
            <a:avLst/>
          </a:prstGeom>
          <a:noFill/>
          <a:ln>
            <a:noFill/>
          </a:ln>
        </p:spPr>
      </p:pic>
      <p:sp>
        <p:nvSpPr>
          <p:cNvPr id="184" name="Google Shape;184;p27"/>
          <p:cNvSpPr txBox="1"/>
          <p:nvPr/>
        </p:nvSpPr>
        <p:spPr>
          <a:xfrm>
            <a:off x="4253875" y="646975"/>
            <a:ext cx="2447400" cy="30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solidFill>
                  <a:schemeClr val="dk2"/>
                </a:solidFill>
                <a:latin typeface="Open Sans"/>
                <a:ea typeface="Open Sans"/>
                <a:cs typeface="Open Sans"/>
                <a:sym typeface="Open Sans"/>
              </a:rPr>
              <a:t> Messina’s geomorphology</a:t>
            </a:r>
            <a:endParaRPr sz="1000">
              <a:solidFill>
                <a:schemeClr val="dk2"/>
              </a:solidFill>
              <a:latin typeface="Open Sans"/>
              <a:ea typeface="Open Sans"/>
              <a:cs typeface="Open Sans"/>
              <a:sym typeface="Open Sans"/>
            </a:endParaRPr>
          </a:p>
        </p:txBody>
      </p:sp>
      <p:sp>
        <p:nvSpPr>
          <p:cNvPr id="185" name="Google Shape;185;p27"/>
          <p:cNvSpPr txBox="1"/>
          <p:nvPr/>
        </p:nvSpPr>
        <p:spPr>
          <a:xfrm>
            <a:off x="0" y="2246375"/>
            <a:ext cx="2447400" cy="30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solidFill>
                  <a:srgbClr val="FFFFFF"/>
                </a:solidFill>
                <a:latin typeface="Open Sans"/>
                <a:ea typeface="Open Sans"/>
                <a:cs typeface="Open Sans"/>
                <a:sym typeface="Open Sans"/>
              </a:rPr>
              <a:t> Messina’s Strait view</a:t>
            </a:r>
            <a:endParaRPr sz="1000">
              <a:solidFill>
                <a:srgbClr val="FFFFFF"/>
              </a:solidFill>
              <a:latin typeface="Open Sans"/>
              <a:ea typeface="Open Sans"/>
              <a:cs typeface="Open Sans"/>
              <a:sym typeface="Open Sans"/>
            </a:endParaRPr>
          </a:p>
        </p:txBody>
      </p:sp>
      <p:sp>
        <p:nvSpPr>
          <p:cNvPr id="186" name="Google Shape;186;p27"/>
          <p:cNvSpPr txBox="1"/>
          <p:nvPr/>
        </p:nvSpPr>
        <p:spPr>
          <a:xfrm>
            <a:off x="0" y="4708900"/>
            <a:ext cx="2447400" cy="30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solidFill>
                  <a:srgbClr val="FFFFFF"/>
                </a:solidFill>
                <a:latin typeface="Open Sans"/>
                <a:ea typeface="Open Sans"/>
                <a:cs typeface="Open Sans"/>
                <a:sym typeface="Open Sans"/>
              </a:rPr>
              <a:t> Messina’s view</a:t>
            </a:r>
            <a:endParaRPr sz="1000">
              <a:solidFill>
                <a:srgbClr val="FFFFFF"/>
              </a:solidFill>
              <a:latin typeface="Open Sans"/>
              <a:ea typeface="Open Sans"/>
              <a:cs typeface="Open Sans"/>
              <a:sym typeface="Open Sans"/>
            </a:endParaRPr>
          </a:p>
        </p:txBody>
      </p:sp>
      <p:sp>
        <p:nvSpPr>
          <p:cNvPr id="187" name="Google Shape;187;p27"/>
          <p:cNvSpPr txBox="1"/>
          <p:nvPr/>
        </p:nvSpPr>
        <p:spPr>
          <a:xfrm>
            <a:off x="3919500" y="4435975"/>
            <a:ext cx="5072100" cy="4044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8"/>
          <p:cNvSpPr txBox="1"/>
          <p:nvPr>
            <p:ph idx="1" type="body"/>
          </p:nvPr>
        </p:nvSpPr>
        <p:spPr>
          <a:xfrm>
            <a:off x="5192025" y="307325"/>
            <a:ext cx="3640500" cy="42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2200">
                <a:solidFill>
                  <a:schemeClr val="accent3"/>
                </a:solidFill>
                <a:latin typeface="PT Sans Narrow"/>
                <a:ea typeface="PT Sans Narrow"/>
                <a:cs typeface="PT Sans Narrow"/>
                <a:sym typeface="PT Sans Narrow"/>
              </a:rPr>
              <a:t>The geomorphology</a:t>
            </a:r>
            <a:endParaRPr b="1" sz="2200">
              <a:solidFill>
                <a:schemeClr val="accent3"/>
              </a:solidFill>
              <a:latin typeface="PT Sans Narrow"/>
              <a:ea typeface="PT Sans Narrow"/>
              <a:cs typeface="PT Sans Narrow"/>
              <a:sym typeface="PT Sans Narrow"/>
            </a:endParaRPr>
          </a:p>
          <a:p>
            <a:pPr indent="0" lvl="0" marL="0" rtl="0" algn="l">
              <a:spcBef>
                <a:spcPts val="0"/>
              </a:spcBef>
              <a:spcAft>
                <a:spcPts val="0"/>
              </a:spcAft>
              <a:buNone/>
            </a:pPr>
            <a:r>
              <a:t/>
            </a:r>
            <a:endParaRPr b="1" sz="2000">
              <a:solidFill>
                <a:schemeClr val="accent3"/>
              </a:solidFill>
              <a:latin typeface="PT Sans Narrow"/>
              <a:ea typeface="PT Sans Narrow"/>
              <a:cs typeface="PT Sans Narrow"/>
              <a:sym typeface="PT Sans Narrow"/>
            </a:endParaRPr>
          </a:p>
          <a:p>
            <a:pPr indent="-330200" lvl="0" marL="457200" marR="0" rtl="0" algn="just">
              <a:lnSpc>
                <a:spcPct val="115000"/>
              </a:lnSpc>
              <a:spcBef>
                <a:spcPts val="0"/>
              </a:spcBef>
              <a:spcAft>
                <a:spcPts val="0"/>
              </a:spcAft>
              <a:buSzPts val="1600"/>
              <a:buChar char="○"/>
            </a:pPr>
            <a:r>
              <a:rPr lang="it" sz="1600"/>
              <a:t>the Peloritani mountains behind, and one series of secondary rivers, streams and </a:t>
            </a:r>
            <a:r>
              <a:rPr b="1" i="1" lang="it" sz="1600"/>
              <a:t>fiumare</a:t>
            </a:r>
            <a:r>
              <a:rPr lang="it" sz="1600"/>
              <a:t> (a particular type of steams typical of the south of Italy, characterized for their irregular flow rate and pebble bottom)  </a:t>
            </a:r>
            <a:r>
              <a:rPr lang="it" sz="1600"/>
              <a:t>distributed in </a:t>
            </a:r>
            <a:r>
              <a:rPr b="1" lang="it" sz="1600"/>
              <a:t>comb</a:t>
            </a:r>
            <a:r>
              <a:rPr lang="it" sz="1600"/>
              <a:t>, which defined the birth and settlement of </a:t>
            </a:r>
            <a:r>
              <a:rPr b="1" lang="it" sz="1600"/>
              <a:t>small historical nucleuses </a:t>
            </a:r>
            <a:r>
              <a:rPr lang="it" sz="1600"/>
              <a:t>along the ridges, distributed </a:t>
            </a:r>
            <a:r>
              <a:rPr b="1" lang="it" sz="1600"/>
              <a:t>orthogonally to the sea</a:t>
            </a:r>
            <a:endParaRPr b="1" sz="1600"/>
          </a:p>
          <a:p>
            <a:pPr indent="0" lvl="0" marL="0" marR="0" rtl="0" algn="just">
              <a:lnSpc>
                <a:spcPct val="115000"/>
              </a:lnSpc>
              <a:spcBef>
                <a:spcPts val="0"/>
              </a:spcBef>
              <a:spcAft>
                <a:spcPts val="0"/>
              </a:spcAft>
              <a:buNone/>
            </a:pPr>
            <a:r>
              <a:t/>
            </a:r>
            <a:endParaRPr sz="1600"/>
          </a:p>
        </p:txBody>
      </p:sp>
      <p:pic>
        <p:nvPicPr>
          <p:cNvPr id="193" name="Google Shape;193;p28"/>
          <p:cNvPicPr preferRelativeResize="0"/>
          <p:nvPr/>
        </p:nvPicPr>
        <p:blipFill>
          <a:blip r:embed="rId3">
            <a:alphaModFix/>
          </a:blip>
          <a:stretch>
            <a:fillRect/>
          </a:stretch>
        </p:blipFill>
        <p:spPr>
          <a:xfrm>
            <a:off x="-8200" y="811075"/>
            <a:ext cx="5204228" cy="3803425"/>
          </a:xfrm>
          <a:prstGeom prst="rect">
            <a:avLst/>
          </a:prstGeom>
          <a:noFill/>
          <a:ln>
            <a:noFill/>
          </a:ln>
        </p:spPr>
      </p:pic>
      <p:sp>
        <p:nvSpPr>
          <p:cNvPr id="194" name="Google Shape;194;p28"/>
          <p:cNvSpPr txBox="1"/>
          <p:nvPr>
            <p:ph idx="1" type="body"/>
          </p:nvPr>
        </p:nvSpPr>
        <p:spPr>
          <a:xfrm>
            <a:off x="-8225" y="469046"/>
            <a:ext cx="31410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Messina’s Municipality historic nucleuses</a:t>
            </a:r>
            <a:endParaRPr sz="1000"/>
          </a:p>
        </p:txBody>
      </p:sp>
      <p:sp>
        <p:nvSpPr>
          <p:cNvPr id="195" name="Google Shape;195;p28"/>
          <p:cNvSpPr txBox="1"/>
          <p:nvPr/>
        </p:nvSpPr>
        <p:spPr>
          <a:xfrm>
            <a:off x="-8225" y="4663125"/>
            <a:ext cx="5072100" cy="4044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id="200" name="Google Shape;200;p29"/>
          <p:cNvPicPr preferRelativeResize="0"/>
          <p:nvPr/>
        </p:nvPicPr>
        <p:blipFill>
          <a:blip r:embed="rId3">
            <a:alphaModFix/>
          </a:blip>
          <a:stretch>
            <a:fillRect/>
          </a:stretch>
        </p:blipFill>
        <p:spPr>
          <a:xfrm>
            <a:off x="0" y="1873272"/>
            <a:ext cx="4709750" cy="3152879"/>
          </a:xfrm>
          <a:prstGeom prst="rect">
            <a:avLst/>
          </a:prstGeom>
          <a:noFill/>
          <a:ln>
            <a:noFill/>
          </a:ln>
        </p:spPr>
      </p:pic>
      <p:sp>
        <p:nvSpPr>
          <p:cNvPr id="201" name="Google Shape;201;p29"/>
          <p:cNvSpPr txBox="1"/>
          <p:nvPr>
            <p:ph idx="1" type="body"/>
          </p:nvPr>
        </p:nvSpPr>
        <p:spPr>
          <a:xfrm>
            <a:off x="4709750" y="1889325"/>
            <a:ext cx="4264800" cy="31530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This particular territorial conformation, linked to its birth, however, exposes the city to </a:t>
            </a:r>
            <a:r>
              <a:rPr b="1" lang="it" sz="1600"/>
              <a:t>multiple risks</a:t>
            </a:r>
            <a:r>
              <a:rPr lang="it" sz="1600"/>
              <a:t> including, in particular, the </a:t>
            </a:r>
            <a:r>
              <a:rPr b="1" lang="it" sz="1600"/>
              <a:t>seismic </a:t>
            </a:r>
            <a:r>
              <a:rPr lang="it" sz="1600"/>
              <a:t>and the </a:t>
            </a:r>
            <a:r>
              <a:rPr b="1" lang="it" sz="1600"/>
              <a:t>hydrogeological </a:t>
            </a:r>
            <a:r>
              <a:rPr lang="it" sz="1600"/>
              <a:t>ones. Even more, today, being a </a:t>
            </a:r>
            <a:r>
              <a:rPr b="1" lang="it" sz="1600"/>
              <a:t>highly urbanized</a:t>
            </a:r>
            <a:r>
              <a:rPr lang="it" sz="1600"/>
              <a:t> </a:t>
            </a:r>
            <a:r>
              <a:rPr b="1" lang="it" sz="1600"/>
              <a:t>and densely populated territory</a:t>
            </a:r>
            <a:r>
              <a:rPr lang="it" sz="1600"/>
              <a:t>, the area is exposed to a particular pressure</a:t>
            </a:r>
            <a:endParaRPr sz="1600"/>
          </a:p>
        </p:txBody>
      </p:sp>
      <p:sp>
        <p:nvSpPr>
          <p:cNvPr id="202" name="Google Shape;202;p29"/>
          <p:cNvSpPr txBox="1"/>
          <p:nvPr>
            <p:ph idx="1" type="body"/>
          </p:nvPr>
        </p:nvSpPr>
        <p:spPr>
          <a:xfrm>
            <a:off x="0" y="1516075"/>
            <a:ext cx="4709700" cy="2691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Messina, flood of October 2009 in the south area</a:t>
            </a:r>
            <a:endParaRPr sz="1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it">
                <a:solidFill>
                  <a:schemeClr val="accent3"/>
                </a:solidFill>
              </a:rPr>
              <a:t>M</a:t>
            </a:r>
            <a:r>
              <a:rPr lang="it">
                <a:solidFill>
                  <a:schemeClr val="accent3"/>
                </a:solidFill>
              </a:rPr>
              <a:t>essina’s Masterplan </a:t>
            </a:r>
            <a:endParaRPr sz="2400">
              <a:solidFill>
                <a:schemeClr val="accent3"/>
              </a:solidFill>
            </a:endParaRPr>
          </a:p>
          <a:p>
            <a:pPr indent="0" lvl="0" marL="0" marR="0" rtl="0" algn="l">
              <a:lnSpc>
                <a:spcPct val="100000"/>
              </a:lnSpc>
              <a:spcBef>
                <a:spcPts val="0"/>
              </a:spcBef>
              <a:spcAft>
                <a:spcPts val="0"/>
              </a:spcAft>
              <a:buNone/>
            </a:pPr>
            <a:r>
              <a:rPr lang="it" sz="2400">
                <a:solidFill>
                  <a:schemeClr val="accent3"/>
                </a:solidFill>
              </a:rPr>
              <a:t>For a resilient, anti</a:t>
            </a:r>
            <a:r>
              <a:rPr lang="it" sz="2400">
                <a:solidFill>
                  <a:schemeClr val="accent3"/>
                </a:solidFill>
              </a:rPr>
              <a:t>-</a:t>
            </a:r>
            <a:r>
              <a:rPr lang="it" sz="2400">
                <a:solidFill>
                  <a:schemeClr val="accent3"/>
                </a:solidFill>
              </a:rPr>
              <a:t>fragile and of identity city</a:t>
            </a:r>
            <a:r>
              <a:rPr lang="it" sz="1800">
                <a:solidFill>
                  <a:schemeClr val="accent3"/>
                </a:solidFill>
              </a:rPr>
              <a:t> </a:t>
            </a:r>
            <a:endParaRPr b="0" sz="1800">
              <a:solidFill>
                <a:srgbClr val="FF0000"/>
              </a:solidFill>
              <a:latin typeface="Arial"/>
              <a:ea typeface="Arial"/>
              <a:cs typeface="Arial"/>
              <a:sym typeface="Arial"/>
            </a:endParaRPr>
          </a:p>
          <a:p>
            <a:pPr indent="0" lvl="0" marL="0" rtl="0" algn="l">
              <a:spcBef>
                <a:spcPts val="0"/>
              </a:spcBef>
              <a:spcAft>
                <a:spcPts val="0"/>
              </a:spcAft>
              <a:buNone/>
            </a:pPr>
            <a:r>
              <a:t/>
            </a:r>
            <a:endParaRPr>
              <a:solidFill>
                <a:schemeClr val="accent3"/>
              </a:solidFill>
            </a:endParaRPr>
          </a:p>
        </p:txBody>
      </p:sp>
      <p:sp>
        <p:nvSpPr>
          <p:cNvPr id="208" name="Google Shape;208;p30"/>
          <p:cNvSpPr txBox="1"/>
          <p:nvPr>
            <p:ph idx="1" type="body"/>
          </p:nvPr>
        </p:nvSpPr>
        <p:spPr>
          <a:xfrm>
            <a:off x="311700" y="1775675"/>
            <a:ext cx="8520600" cy="27933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The Municipality of Messina in the development of its </a:t>
            </a:r>
            <a:r>
              <a:rPr b="1" lang="it" sz="1600"/>
              <a:t>General Town Plan (PRG) </a:t>
            </a:r>
            <a:r>
              <a:rPr lang="it" sz="1600"/>
              <a:t>has decided to focus particularly on a sustainable urban dimension for a city to regenerate without consuming new soil, thus avoiding to </a:t>
            </a:r>
            <a:r>
              <a:rPr lang="it" sz="1600"/>
              <a:t>increase even more the risk and territorial pressure to which the area is subjected</a:t>
            </a:r>
            <a:endParaRPr sz="1600"/>
          </a:p>
          <a:p>
            <a:pPr indent="0" lvl="0" marL="457200" marR="0" rtl="0" algn="just">
              <a:lnSpc>
                <a:spcPct val="115000"/>
              </a:lnSpc>
              <a:spcBef>
                <a:spcPts val="0"/>
              </a:spcBef>
              <a:spcAft>
                <a:spcPts val="0"/>
              </a:spcAft>
              <a:buNone/>
            </a:pPr>
            <a:r>
              <a:t/>
            </a:r>
            <a:endParaRPr sz="1600"/>
          </a:p>
          <a:p>
            <a:pPr indent="-330200" lvl="0" marL="457200" marR="0" rtl="0" algn="just">
              <a:lnSpc>
                <a:spcPct val="115000"/>
              </a:lnSpc>
              <a:spcBef>
                <a:spcPts val="0"/>
              </a:spcBef>
              <a:spcAft>
                <a:spcPts val="0"/>
              </a:spcAft>
              <a:buSzPts val="1600"/>
              <a:buChar char="○"/>
            </a:pPr>
            <a:r>
              <a:rPr lang="it" sz="1600"/>
              <a:t>For the development of the Project, the Municipality has entrusted the consultancy of the </a:t>
            </a:r>
            <a:r>
              <a:rPr i="1" lang="it" sz="1600"/>
              <a:t>University Federico II of Naples</a:t>
            </a:r>
            <a:r>
              <a:rPr lang="it" sz="1600"/>
              <a:t>, together they have developed a project based on the principles of </a:t>
            </a:r>
            <a:r>
              <a:rPr b="1" lang="it" sz="1600"/>
              <a:t>urban recycling and regeneration</a:t>
            </a:r>
            <a:r>
              <a:rPr lang="it" sz="1600"/>
              <a:t>, </a:t>
            </a:r>
            <a:r>
              <a:rPr b="1" lang="it" sz="1600"/>
              <a:t>open spaces and public city, social cohesion </a:t>
            </a:r>
            <a:r>
              <a:rPr b="1" lang="it" sz="1600"/>
              <a:t>and circular economy</a:t>
            </a:r>
            <a:endParaRPr b="1"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id="213" name="Google Shape;213;p31"/>
          <p:cNvPicPr preferRelativeResize="0"/>
          <p:nvPr/>
        </p:nvPicPr>
        <p:blipFill rotWithShape="1">
          <a:blip r:embed="rId3">
            <a:alphaModFix/>
          </a:blip>
          <a:srcRect b="3128" l="0" r="0" t="0"/>
          <a:stretch/>
        </p:blipFill>
        <p:spPr>
          <a:xfrm>
            <a:off x="0" y="152400"/>
            <a:ext cx="6682000" cy="4863350"/>
          </a:xfrm>
          <a:prstGeom prst="rect">
            <a:avLst/>
          </a:prstGeom>
          <a:noFill/>
          <a:ln>
            <a:noFill/>
          </a:ln>
        </p:spPr>
      </p:pic>
      <p:sp>
        <p:nvSpPr>
          <p:cNvPr id="214" name="Google Shape;214;p31"/>
          <p:cNvSpPr txBox="1"/>
          <p:nvPr>
            <p:ph idx="1" type="body"/>
          </p:nvPr>
        </p:nvSpPr>
        <p:spPr>
          <a:xfrm>
            <a:off x="6049275" y="299150"/>
            <a:ext cx="2862900" cy="4640400"/>
          </a:xfrm>
          <a:prstGeom prst="rect">
            <a:avLst/>
          </a:prstGeom>
        </p:spPr>
        <p:txBody>
          <a:bodyPr anchorCtr="0" anchor="b"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The Plan has been decided to be focused on the existing, on what the city already has but that is not exploited or enhancement, and on the safety of the most exposed risk areas</a:t>
            </a:r>
            <a:endParaRPr sz="1600"/>
          </a:p>
        </p:txBody>
      </p:sp>
      <p:sp>
        <p:nvSpPr>
          <p:cNvPr id="215" name="Google Shape;215;p31"/>
          <p:cNvSpPr txBox="1"/>
          <p:nvPr>
            <p:ph idx="1" type="body"/>
          </p:nvPr>
        </p:nvSpPr>
        <p:spPr>
          <a:xfrm>
            <a:off x="-8225" y="0"/>
            <a:ext cx="61251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Messina’</a:t>
            </a:r>
            <a:r>
              <a:rPr lang="it" sz="1000"/>
              <a:t>s Water network and risk factors in relation with the urban pattern</a:t>
            </a:r>
            <a:endParaRPr sz="1000"/>
          </a:p>
        </p:txBody>
      </p:sp>
      <p:sp>
        <p:nvSpPr>
          <p:cNvPr id="216" name="Google Shape;216;p31"/>
          <p:cNvSpPr txBox="1"/>
          <p:nvPr/>
        </p:nvSpPr>
        <p:spPr>
          <a:xfrm>
            <a:off x="-8225" y="4415650"/>
            <a:ext cx="1011000" cy="57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311700" y="3688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accent3"/>
                </a:solidFill>
              </a:rPr>
              <a:t>The edge</a:t>
            </a:r>
            <a:endParaRPr>
              <a:solidFill>
                <a:schemeClr val="accent3"/>
              </a:solidFill>
            </a:endParaRPr>
          </a:p>
        </p:txBody>
      </p:sp>
      <p:sp>
        <p:nvSpPr>
          <p:cNvPr id="74" name="Google Shape;74;p14"/>
          <p:cNvSpPr txBox="1"/>
          <p:nvPr>
            <p:ph idx="1" type="body"/>
          </p:nvPr>
        </p:nvSpPr>
        <p:spPr>
          <a:xfrm>
            <a:off x="311700" y="1342525"/>
            <a:ext cx="8520600" cy="147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600"/>
              <a:t>It</a:t>
            </a:r>
            <a:r>
              <a:rPr lang="it" sz="1600"/>
              <a:t> is the expression of </a:t>
            </a:r>
            <a:r>
              <a:rPr b="1" lang="it" sz="1600"/>
              <a:t>the most profound and primordial necessity</a:t>
            </a:r>
            <a:r>
              <a:rPr lang="it" sz="1600"/>
              <a:t> of the human being </a:t>
            </a:r>
            <a:r>
              <a:rPr b="1" lang="it" sz="1600"/>
              <a:t>to have a barrier</a:t>
            </a:r>
            <a:r>
              <a:rPr lang="it" sz="1600"/>
              <a:t> around him that delimits the space that has occupied, t</a:t>
            </a:r>
            <a:r>
              <a:rPr b="1" lang="it" sz="1600"/>
              <a:t>hat separates and protects</a:t>
            </a:r>
            <a:r>
              <a:rPr lang="it" sz="1600"/>
              <a:t> from something that is "other", "different".  </a:t>
            </a:r>
            <a:r>
              <a:rPr lang="it"/>
              <a:t>                                             </a:t>
            </a:r>
            <a:endParaRPr/>
          </a:p>
          <a:p>
            <a:pPr indent="0" lvl="0" marL="0" rtl="0" algn="l">
              <a:spcBef>
                <a:spcPts val="1600"/>
              </a:spcBef>
              <a:spcAft>
                <a:spcPts val="1600"/>
              </a:spcAft>
              <a:buNone/>
            </a:pPr>
            <a:r>
              <a:t/>
            </a:r>
            <a:endParaRPr/>
          </a:p>
        </p:txBody>
      </p:sp>
      <p:pic>
        <p:nvPicPr>
          <p:cNvPr id="75" name="Google Shape;75;p14"/>
          <p:cNvPicPr preferRelativeResize="0"/>
          <p:nvPr/>
        </p:nvPicPr>
        <p:blipFill rotWithShape="1">
          <a:blip r:embed="rId4">
            <a:alphaModFix/>
          </a:blip>
          <a:srcRect b="0" l="25474" r="1824" t="2799"/>
          <a:stretch/>
        </p:blipFill>
        <p:spPr>
          <a:xfrm>
            <a:off x="0" y="2681399"/>
            <a:ext cx="3753871" cy="2378700"/>
          </a:xfrm>
          <a:prstGeom prst="rect">
            <a:avLst/>
          </a:prstGeom>
          <a:noFill/>
          <a:ln>
            <a:noFill/>
          </a:ln>
        </p:spPr>
      </p:pic>
      <p:sp>
        <p:nvSpPr>
          <p:cNvPr id="76" name="Google Shape;76;p14"/>
          <p:cNvSpPr txBox="1"/>
          <p:nvPr/>
        </p:nvSpPr>
        <p:spPr>
          <a:xfrm>
            <a:off x="2021725" y="423975"/>
            <a:ext cx="6810600" cy="85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i="1" lang="it">
                <a:solidFill>
                  <a:schemeClr val="dk2"/>
                </a:solidFill>
                <a:latin typeface="Open Sans"/>
                <a:ea typeface="Open Sans"/>
                <a:cs typeface="Open Sans"/>
                <a:sym typeface="Open Sans"/>
              </a:rPr>
              <a:t>“</a:t>
            </a:r>
            <a:r>
              <a:rPr i="1" lang="it">
                <a:solidFill>
                  <a:schemeClr val="dk2"/>
                </a:solidFill>
                <a:latin typeface="Open Sans"/>
                <a:ea typeface="Open Sans"/>
                <a:cs typeface="Open Sans"/>
                <a:sym typeface="Open Sans"/>
              </a:rPr>
              <a:t>line built naturally or artificially to delimit the extension of a territory or a property, or the sovereignty of a state”</a:t>
            </a:r>
            <a:endParaRPr i="1">
              <a:latin typeface="Open Sans"/>
              <a:ea typeface="Open Sans"/>
              <a:cs typeface="Open Sans"/>
              <a:sym typeface="Open Sans"/>
            </a:endParaRPr>
          </a:p>
        </p:txBody>
      </p:sp>
      <p:sp>
        <p:nvSpPr>
          <p:cNvPr id="77" name="Google Shape;77;p14"/>
          <p:cNvSpPr txBox="1"/>
          <p:nvPr>
            <p:ph idx="1" type="body"/>
          </p:nvPr>
        </p:nvSpPr>
        <p:spPr>
          <a:xfrm>
            <a:off x="3830800" y="2661550"/>
            <a:ext cx="5019900" cy="23787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it" sz="1600"/>
              <a:t>For centuries, </a:t>
            </a:r>
            <a:r>
              <a:rPr b="1" lang="it" sz="1600"/>
              <a:t>nature</a:t>
            </a:r>
            <a:r>
              <a:rPr lang="it" sz="1600"/>
              <a:t> itself </a:t>
            </a:r>
            <a:r>
              <a:rPr b="1" lang="it" sz="1600"/>
              <a:t>had provided</a:t>
            </a:r>
            <a:r>
              <a:rPr lang="it" sz="1600"/>
              <a:t> men with the </a:t>
            </a:r>
            <a:r>
              <a:rPr b="1" lang="it" sz="1600"/>
              <a:t>limits and directions</a:t>
            </a:r>
            <a:r>
              <a:rPr lang="it" sz="1600"/>
              <a:t> in which to move and develop. </a:t>
            </a:r>
            <a:br>
              <a:rPr lang="it" sz="1600"/>
            </a:br>
            <a:br>
              <a:rPr lang="it" sz="1600"/>
            </a:br>
            <a:r>
              <a:rPr lang="it" sz="1600"/>
              <a:t>As soon as someone, overcoming fear, crossed them and traces paths, they are</a:t>
            </a:r>
            <a:r>
              <a:rPr b="1" lang="it" sz="1600"/>
              <a:t> transformed into places of encounter, commerce, universes with particular characteristics</a:t>
            </a:r>
            <a:r>
              <a:rPr lang="it" sz="1600"/>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grpSp>
        <p:nvGrpSpPr>
          <p:cNvPr id="221" name="Google Shape;221;p32"/>
          <p:cNvGrpSpPr/>
          <p:nvPr/>
        </p:nvGrpSpPr>
        <p:grpSpPr>
          <a:xfrm>
            <a:off x="110423" y="188848"/>
            <a:ext cx="8091603" cy="4768654"/>
            <a:chOff x="242625" y="83025"/>
            <a:chExt cx="8394650" cy="4947250"/>
          </a:xfrm>
        </p:grpSpPr>
        <p:pic>
          <p:nvPicPr>
            <p:cNvPr id="222" name="Google Shape;222;p32"/>
            <p:cNvPicPr preferRelativeResize="0"/>
            <p:nvPr/>
          </p:nvPicPr>
          <p:blipFill rotWithShape="1">
            <a:blip r:embed="rId3">
              <a:alphaModFix/>
            </a:blip>
            <a:srcRect b="4043" l="1820" r="1345" t="1927"/>
            <a:stretch/>
          </p:blipFill>
          <p:spPr>
            <a:xfrm>
              <a:off x="242625" y="83025"/>
              <a:ext cx="7213850" cy="4947250"/>
            </a:xfrm>
            <a:prstGeom prst="rect">
              <a:avLst/>
            </a:prstGeom>
            <a:noFill/>
            <a:ln>
              <a:noFill/>
            </a:ln>
          </p:spPr>
        </p:pic>
        <p:sp>
          <p:nvSpPr>
            <p:cNvPr id="223" name="Google Shape;223;p32"/>
            <p:cNvSpPr/>
            <p:nvPr/>
          </p:nvSpPr>
          <p:spPr>
            <a:xfrm>
              <a:off x="2862275" y="889600"/>
              <a:ext cx="5775000" cy="381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4" name="Google Shape;224;p32"/>
          <p:cNvPicPr preferRelativeResize="0"/>
          <p:nvPr/>
        </p:nvPicPr>
        <p:blipFill rotWithShape="1">
          <a:blip r:embed="rId3">
            <a:alphaModFix/>
          </a:blip>
          <a:srcRect b="11016" l="36465" r="1349" t="18277"/>
          <a:stretch/>
        </p:blipFill>
        <p:spPr>
          <a:xfrm>
            <a:off x="3687775" y="711700"/>
            <a:ext cx="4632750" cy="3720125"/>
          </a:xfrm>
          <a:prstGeom prst="rect">
            <a:avLst/>
          </a:prstGeom>
          <a:noFill/>
          <a:ln>
            <a:noFill/>
          </a:ln>
        </p:spPr>
      </p:pic>
      <p:sp>
        <p:nvSpPr>
          <p:cNvPr id="225" name="Google Shape;225;p32"/>
          <p:cNvSpPr txBox="1"/>
          <p:nvPr>
            <p:ph idx="1" type="body"/>
          </p:nvPr>
        </p:nvSpPr>
        <p:spPr>
          <a:xfrm>
            <a:off x="-8225" y="-4"/>
            <a:ext cx="31410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Messina Masterplan’s Guidelines</a:t>
            </a:r>
            <a:endParaRPr sz="1000"/>
          </a:p>
        </p:txBody>
      </p:sp>
      <p:sp>
        <p:nvSpPr>
          <p:cNvPr id="226" name="Google Shape;226;p32"/>
          <p:cNvSpPr txBox="1"/>
          <p:nvPr/>
        </p:nvSpPr>
        <p:spPr>
          <a:xfrm>
            <a:off x="-8225" y="4405300"/>
            <a:ext cx="8328900" cy="2253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3"/>
          <p:cNvSpPr txBox="1"/>
          <p:nvPr>
            <p:ph idx="1" type="body"/>
          </p:nvPr>
        </p:nvSpPr>
        <p:spPr>
          <a:xfrm>
            <a:off x="5712525" y="1265825"/>
            <a:ext cx="3120000" cy="32253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brings together the issue of </a:t>
            </a:r>
            <a:r>
              <a:rPr b="1" lang="it" sz="1600"/>
              <a:t>safety</a:t>
            </a:r>
            <a:r>
              <a:rPr lang="it" sz="1600"/>
              <a:t> and </a:t>
            </a:r>
            <a:r>
              <a:rPr b="1" lang="it" sz="1600"/>
              <a:t>risk prevention </a:t>
            </a:r>
            <a:r>
              <a:rPr lang="it" sz="1600"/>
              <a:t>with that of </a:t>
            </a:r>
            <a:r>
              <a:rPr b="1" lang="it" sz="1600"/>
              <a:t>blue and green infrastructures</a:t>
            </a:r>
            <a:r>
              <a:rPr lang="it" sz="1600"/>
              <a:t>, with the aim of creating an </a:t>
            </a:r>
            <a:r>
              <a:rPr b="1" lang="it" sz="1600"/>
              <a:t>ecological network</a:t>
            </a:r>
            <a:r>
              <a:rPr lang="it" sz="1600"/>
              <a:t> of spaces and paths, </a:t>
            </a:r>
            <a:r>
              <a:rPr b="1" lang="it" sz="1600"/>
              <a:t>for the community and for environmental mitigation</a:t>
            </a:r>
            <a:r>
              <a:rPr lang="it" sz="1600"/>
              <a:t>, in particular, for extreme events due to </a:t>
            </a:r>
            <a:r>
              <a:rPr b="1" lang="it" sz="1600"/>
              <a:t>climate change</a:t>
            </a:r>
            <a:endParaRPr b="1" sz="1600"/>
          </a:p>
        </p:txBody>
      </p:sp>
      <p:sp>
        <p:nvSpPr>
          <p:cNvPr id="232" name="Google Shape;232;p33"/>
          <p:cNvSpPr txBox="1"/>
          <p:nvPr/>
        </p:nvSpPr>
        <p:spPr>
          <a:xfrm>
            <a:off x="5833750" y="259675"/>
            <a:ext cx="2998500" cy="760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it" sz="1600">
                <a:solidFill>
                  <a:schemeClr val="accent3"/>
                </a:solidFill>
                <a:latin typeface="Open Sans"/>
                <a:ea typeface="Open Sans"/>
                <a:cs typeface="Open Sans"/>
                <a:sym typeface="Open Sans"/>
              </a:rPr>
              <a:t>The great Peloritani metropolitan park inside the city</a:t>
            </a:r>
            <a:endParaRPr b="1" sz="1600">
              <a:solidFill>
                <a:schemeClr val="accent3"/>
              </a:solidFill>
              <a:latin typeface="Open Sans"/>
              <a:ea typeface="Open Sans"/>
              <a:cs typeface="Open Sans"/>
              <a:sym typeface="Open Sans"/>
            </a:endParaRPr>
          </a:p>
        </p:txBody>
      </p:sp>
      <p:pic>
        <p:nvPicPr>
          <p:cNvPr id="233" name="Google Shape;233;p33"/>
          <p:cNvPicPr preferRelativeResize="0"/>
          <p:nvPr/>
        </p:nvPicPr>
        <p:blipFill rotWithShape="1">
          <a:blip r:embed="rId3">
            <a:alphaModFix/>
          </a:blip>
          <a:srcRect b="0" l="3707" r="0" t="0"/>
          <a:stretch/>
        </p:blipFill>
        <p:spPr>
          <a:xfrm>
            <a:off x="0" y="583150"/>
            <a:ext cx="5655625" cy="4185125"/>
          </a:xfrm>
          <a:prstGeom prst="rect">
            <a:avLst/>
          </a:prstGeom>
          <a:noFill/>
          <a:ln>
            <a:noFill/>
          </a:ln>
        </p:spPr>
      </p:pic>
      <p:sp>
        <p:nvSpPr>
          <p:cNvPr id="234" name="Google Shape;234;p33"/>
          <p:cNvSpPr txBox="1"/>
          <p:nvPr>
            <p:ph idx="1" type="body"/>
          </p:nvPr>
        </p:nvSpPr>
        <p:spPr>
          <a:xfrm>
            <a:off x="80825" y="259675"/>
            <a:ext cx="61251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Messina’s Water network and risk factors in relation with the urban pattern</a:t>
            </a:r>
            <a:endParaRPr sz="1000"/>
          </a:p>
        </p:txBody>
      </p:sp>
      <p:sp>
        <p:nvSpPr>
          <p:cNvPr id="235" name="Google Shape;235;p33"/>
          <p:cNvSpPr txBox="1"/>
          <p:nvPr/>
        </p:nvSpPr>
        <p:spPr>
          <a:xfrm>
            <a:off x="-8225" y="4675325"/>
            <a:ext cx="5720400" cy="208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4"/>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it">
                <a:solidFill>
                  <a:schemeClr val="accent3"/>
                </a:solidFill>
              </a:rPr>
              <a:t>F</a:t>
            </a:r>
            <a:r>
              <a:rPr lang="it">
                <a:solidFill>
                  <a:schemeClr val="accent3"/>
                </a:solidFill>
              </a:rPr>
              <a:t>rom territorial to local scale</a:t>
            </a:r>
            <a:endParaRPr>
              <a:solidFill>
                <a:schemeClr val="accent3"/>
              </a:solidFill>
            </a:endParaRPr>
          </a:p>
          <a:p>
            <a:pPr indent="0" lvl="0" marL="0" marR="0" rtl="0" algn="l">
              <a:lnSpc>
                <a:spcPct val="100000"/>
              </a:lnSpc>
              <a:spcBef>
                <a:spcPts val="0"/>
              </a:spcBef>
              <a:spcAft>
                <a:spcPts val="0"/>
              </a:spcAft>
              <a:buNone/>
            </a:pPr>
            <a:r>
              <a:t/>
            </a:r>
            <a:endParaRPr>
              <a:solidFill>
                <a:schemeClr val="accent3"/>
              </a:solidFill>
            </a:endParaRPr>
          </a:p>
        </p:txBody>
      </p:sp>
      <p:sp>
        <p:nvSpPr>
          <p:cNvPr id="241" name="Google Shape;241;p34"/>
          <p:cNvSpPr txBox="1"/>
          <p:nvPr>
            <p:ph idx="1" type="body"/>
          </p:nvPr>
        </p:nvSpPr>
        <p:spPr>
          <a:xfrm>
            <a:off x="311700" y="1037725"/>
            <a:ext cx="8520600" cy="12834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600"/>
              <a:t>The local interventions identified to achieve the objectives outlined above are divided into two macro-categories:</a:t>
            </a:r>
            <a:endParaRPr sz="1600"/>
          </a:p>
          <a:p>
            <a:pPr indent="0" lvl="0" marL="0" marR="0" rtl="0" algn="just">
              <a:lnSpc>
                <a:spcPct val="115000"/>
              </a:lnSpc>
              <a:spcBef>
                <a:spcPts val="0"/>
              </a:spcBef>
              <a:spcAft>
                <a:spcPts val="0"/>
              </a:spcAft>
              <a:buNone/>
            </a:pPr>
            <a:r>
              <a:t/>
            </a:r>
            <a:endParaRPr sz="1600"/>
          </a:p>
          <a:p>
            <a:pPr indent="-330200" lvl="0" marL="457200" rtl="0" algn="just">
              <a:spcBef>
                <a:spcPts val="0"/>
              </a:spcBef>
              <a:spcAft>
                <a:spcPts val="0"/>
              </a:spcAft>
              <a:buSzPts val="1600"/>
              <a:buChar char="○"/>
            </a:pPr>
            <a:r>
              <a:rPr b="1" lang="it" sz="1600"/>
              <a:t>interventions in which the </a:t>
            </a:r>
            <a:r>
              <a:rPr b="1" i="1" lang="it" sz="1600"/>
              <a:t>fiumare</a:t>
            </a:r>
            <a:r>
              <a:rPr b="1" lang="it" sz="1600"/>
              <a:t> have remained natural waterways: </a:t>
            </a:r>
            <a:r>
              <a:rPr lang="it" sz="1600"/>
              <a:t>water purification interventions, projects for the revitalization and use of the banks as a public space, creation of a continuous network of green spaces connected to pedestrian and bicycle mobility and the creation of spaces for physical activity and free time </a:t>
            </a:r>
            <a:endParaRPr sz="1600"/>
          </a:p>
          <a:p>
            <a:pPr indent="0" lvl="0" marL="457200" rtl="0" algn="just">
              <a:spcBef>
                <a:spcPts val="0"/>
              </a:spcBef>
              <a:spcAft>
                <a:spcPts val="0"/>
              </a:spcAft>
              <a:buNone/>
            </a:pPr>
            <a:r>
              <a:t/>
            </a:r>
            <a:endParaRPr sz="1600"/>
          </a:p>
          <a:p>
            <a:pPr indent="-330200" lvl="0" marL="457200" rtl="0" algn="just">
              <a:spcBef>
                <a:spcPts val="0"/>
              </a:spcBef>
              <a:spcAft>
                <a:spcPts val="0"/>
              </a:spcAft>
              <a:buSzPts val="1600"/>
              <a:buChar char="○"/>
            </a:pPr>
            <a:r>
              <a:rPr b="1" lang="it" sz="1600"/>
              <a:t>interventions in which the </a:t>
            </a:r>
            <a:r>
              <a:rPr b="1" i="1" lang="it" sz="1600"/>
              <a:t>fiumare </a:t>
            </a:r>
            <a:r>
              <a:rPr b="1" lang="it" sz="1600"/>
              <a:t>have been culverted: </a:t>
            </a:r>
            <a:r>
              <a:rPr lang="it" sz="1600"/>
              <a:t>for redesigning the urban sections, in some cases by adapting the road substructure of drains and sewers to today’s needs, in other cases, re-naturalizing the banked watercourses</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35"/>
          <p:cNvPicPr preferRelativeResize="0"/>
          <p:nvPr/>
        </p:nvPicPr>
        <p:blipFill rotWithShape="1">
          <a:blip r:embed="rId3">
            <a:alphaModFix/>
          </a:blip>
          <a:srcRect b="0" l="0" r="2657" t="0"/>
          <a:stretch/>
        </p:blipFill>
        <p:spPr>
          <a:xfrm>
            <a:off x="0" y="0"/>
            <a:ext cx="7100376" cy="5032175"/>
          </a:xfrm>
          <a:prstGeom prst="rect">
            <a:avLst/>
          </a:prstGeom>
          <a:noFill/>
          <a:ln>
            <a:noFill/>
          </a:ln>
        </p:spPr>
      </p:pic>
      <p:sp>
        <p:nvSpPr>
          <p:cNvPr id="247" name="Google Shape;247;p35"/>
          <p:cNvSpPr txBox="1"/>
          <p:nvPr>
            <p:ph idx="1" type="body"/>
          </p:nvPr>
        </p:nvSpPr>
        <p:spPr>
          <a:xfrm>
            <a:off x="80825" y="0"/>
            <a:ext cx="61251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Scenarios for natural </a:t>
            </a:r>
            <a:r>
              <a:rPr i="1" lang="it" sz="1000"/>
              <a:t>fiumare</a:t>
            </a:r>
            <a:endParaRPr sz="1000"/>
          </a:p>
        </p:txBody>
      </p:sp>
      <p:sp>
        <p:nvSpPr>
          <p:cNvPr id="248" name="Google Shape;248;p35"/>
          <p:cNvSpPr txBox="1"/>
          <p:nvPr/>
        </p:nvSpPr>
        <p:spPr>
          <a:xfrm>
            <a:off x="7452400" y="4465900"/>
            <a:ext cx="1529100" cy="37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36"/>
          <p:cNvPicPr preferRelativeResize="0"/>
          <p:nvPr/>
        </p:nvPicPr>
        <p:blipFill rotWithShape="1">
          <a:blip r:embed="rId3">
            <a:alphaModFix/>
          </a:blip>
          <a:srcRect b="4479" l="0" r="0" t="0"/>
          <a:stretch/>
        </p:blipFill>
        <p:spPr>
          <a:xfrm>
            <a:off x="0" y="108550"/>
            <a:ext cx="7282426" cy="4926399"/>
          </a:xfrm>
          <a:prstGeom prst="rect">
            <a:avLst/>
          </a:prstGeom>
          <a:noFill/>
          <a:ln>
            <a:noFill/>
          </a:ln>
        </p:spPr>
      </p:pic>
      <p:sp>
        <p:nvSpPr>
          <p:cNvPr id="254" name="Google Shape;254;p36"/>
          <p:cNvSpPr txBox="1"/>
          <p:nvPr>
            <p:ph idx="1" type="body"/>
          </p:nvPr>
        </p:nvSpPr>
        <p:spPr>
          <a:xfrm>
            <a:off x="80825" y="0"/>
            <a:ext cx="61251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Scenarios for culverted</a:t>
            </a:r>
            <a:r>
              <a:rPr i="1" lang="it" sz="1000"/>
              <a:t> fiumare</a:t>
            </a:r>
            <a:endParaRPr i="1" sz="1000"/>
          </a:p>
        </p:txBody>
      </p:sp>
      <p:sp>
        <p:nvSpPr>
          <p:cNvPr id="255" name="Google Shape;255;p36"/>
          <p:cNvSpPr txBox="1"/>
          <p:nvPr/>
        </p:nvSpPr>
        <p:spPr>
          <a:xfrm>
            <a:off x="7452400" y="4465900"/>
            <a:ext cx="1529100" cy="37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team elaboration</a:t>
            </a:r>
            <a:endParaRPr sz="800">
              <a:solidFill>
                <a:schemeClr val="dk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Google Shape;260;p37"/>
          <p:cNvPicPr preferRelativeResize="0"/>
          <p:nvPr/>
        </p:nvPicPr>
        <p:blipFill rotWithShape="1">
          <a:blip r:embed="rId3">
            <a:alphaModFix/>
          </a:blip>
          <a:srcRect b="0" l="55675" r="0" t="0"/>
          <a:stretch/>
        </p:blipFill>
        <p:spPr>
          <a:xfrm>
            <a:off x="632454" y="382700"/>
            <a:ext cx="2785663" cy="4652975"/>
          </a:xfrm>
          <a:prstGeom prst="rect">
            <a:avLst/>
          </a:prstGeom>
          <a:noFill/>
          <a:ln>
            <a:noFill/>
          </a:ln>
        </p:spPr>
      </p:pic>
      <p:sp>
        <p:nvSpPr>
          <p:cNvPr id="261" name="Google Shape;261;p37"/>
          <p:cNvSpPr txBox="1"/>
          <p:nvPr>
            <p:ph idx="1" type="body"/>
          </p:nvPr>
        </p:nvSpPr>
        <p:spPr>
          <a:xfrm>
            <a:off x="3806100" y="292000"/>
            <a:ext cx="5026200" cy="1681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600"/>
              <a:t>A fundamental point of the plan is the elimination of the building forecasts from the hydrogeological risk areas. A compensatory equalizing action is therefore proposed</a:t>
            </a:r>
            <a:endParaRPr sz="1600"/>
          </a:p>
        </p:txBody>
      </p:sp>
      <p:sp>
        <p:nvSpPr>
          <p:cNvPr id="262" name="Google Shape;262;p37"/>
          <p:cNvSpPr txBox="1"/>
          <p:nvPr/>
        </p:nvSpPr>
        <p:spPr>
          <a:xfrm>
            <a:off x="3806400" y="1833125"/>
            <a:ext cx="5026200" cy="2714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it" sz="1600">
                <a:solidFill>
                  <a:schemeClr val="dk2"/>
                </a:solidFill>
                <a:latin typeface="Open Sans"/>
                <a:ea typeface="Open Sans"/>
                <a:cs typeface="Open Sans"/>
                <a:sym typeface="Open Sans"/>
              </a:rPr>
              <a:t>Plan defines three phases for this process:</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b="1" lang="it" sz="1600">
                <a:solidFill>
                  <a:schemeClr val="dk2"/>
                </a:solidFill>
                <a:latin typeface="Open Sans"/>
                <a:ea typeface="Open Sans"/>
                <a:cs typeface="Open Sans"/>
                <a:sym typeface="Open Sans"/>
              </a:rPr>
              <a:t>identification</a:t>
            </a:r>
            <a:r>
              <a:rPr lang="it" sz="1600">
                <a:solidFill>
                  <a:schemeClr val="dk2"/>
                </a:solidFill>
                <a:latin typeface="Open Sans"/>
                <a:ea typeface="Open Sans"/>
                <a:cs typeface="Open Sans"/>
                <a:sym typeface="Open Sans"/>
              </a:rPr>
              <a:t> of built-up areas exposed to hydrogeological risk</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b="1" lang="it" sz="1600">
                <a:solidFill>
                  <a:schemeClr val="dk2"/>
                </a:solidFill>
                <a:latin typeface="Open Sans"/>
                <a:ea typeface="Open Sans"/>
                <a:cs typeface="Open Sans"/>
                <a:sym typeface="Open Sans"/>
              </a:rPr>
              <a:t>volumetric transfer</a:t>
            </a:r>
            <a:r>
              <a:rPr lang="it" sz="1600">
                <a:solidFill>
                  <a:schemeClr val="dk2"/>
                </a:solidFill>
                <a:latin typeface="Open Sans"/>
                <a:ea typeface="Open Sans"/>
                <a:cs typeface="Open Sans"/>
                <a:sym typeface="Open Sans"/>
              </a:rPr>
              <a:t> identifying possible </a:t>
            </a:r>
            <a:r>
              <a:rPr b="1" lang="it" sz="1600">
                <a:solidFill>
                  <a:schemeClr val="dk2"/>
                </a:solidFill>
                <a:latin typeface="Open Sans"/>
                <a:ea typeface="Open Sans"/>
                <a:cs typeface="Open Sans"/>
                <a:sym typeface="Open Sans"/>
              </a:rPr>
              <a:t>landing areas</a:t>
            </a:r>
            <a:r>
              <a:rPr lang="it" sz="1600">
                <a:solidFill>
                  <a:schemeClr val="dk2"/>
                </a:solidFill>
                <a:latin typeface="Open Sans"/>
                <a:ea typeface="Open Sans"/>
                <a:cs typeface="Open Sans"/>
                <a:sym typeface="Open Sans"/>
              </a:rPr>
              <a:t>: free public areas, public areas with obsolete buildings, degraded private areas, abandoned buildings, disused military areas</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intervention through differentiated tax breaks</a:t>
            </a:r>
            <a:endParaRPr sz="1600">
              <a:solidFill>
                <a:schemeClr val="dk2"/>
              </a:solidFill>
              <a:latin typeface="Open Sans"/>
              <a:ea typeface="Open Sans"/>
              <a:cs typeface="Open Sans"/>
              <a:sym typeface="Open Sans"/>
            </a:endParaRPr>
          </a:p>
        </p:txBody>
      </p:sp>
      <p:sp>
        <p:nvSpPr>
          <p:cNvPr id="263" name="Google Shape;263;p37"/>
          <p:cNvSpPr txBox="1"/>
          <p:nvPr/>
        </p:nvSpPr>
        <p:spPr>
          <a:xfrm>
            <a:off x="1348425" y="4775350"/>
            <a:ext cx="2069700" cy="2934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Prof. C.  Gasparrini’s </a:t>
            </a:r>
            <a:endParaRPr sz="800">
              <a:solidFill>
                <a:schemeClr val="dk2"/>
              </a:solidFill>
              <a:latin typeface="Open Sans"/>
              <a:ea typeface="Open Sans"/>
              <a:cs typeface="Open Sans"/>
              <a:sym typeface="Open Sans"/>
            </a:endParaRPr>
          </a:p>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team elaboration</a:t>
            </a:r>
            <a:endParaRPr sz="800">
              <a:solidFill>
                <a:schemeClr val="dk2"/>
              </a:solidFill>
              <a:latin typeface="Open Sans"/>
              <a:ea typeface="Open Sans"/>
              <a:cs typeface="Open Sans"/>
              <a:sym typeface="Open Sans"/>
            </a:endParaRPr>
          </a:p>
        </p:txBody>
      </p:sp>
      <p:sp>
        <p:nvSpPr>
          <p:cNvPr id="264" name="Google Shape;264;p37"/>
          <p:cNvSpPr txBox="1"/>
          <p:nvPr>
            <p:ph idx="1" type="body"/>
          </p:nvPr>
        </p:nvSpPr>
        <p:spPr>
          <a:xfrm>
            <a:off x="0" y="13100"/>
            <a:ext cx="5148900" cy="29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it" sz="1000"/>
              <a:t>Compensatory equalizing system in relation to risk areas</a:t>
            </a:r>
            <a:endParaRPr sz="1000"/>
          </a:p>
          <a:p>
            <a:pPr indent="0" lvl="0" marL="0" marR="0" rtl="0" algn="l">
              <a:lnSpc>
                <a:spcPct val="115000"/>
              </a:lnSpc>
              <a:spcBef>
                <a:spcPts val="0"/>
              </a:spcBef>
              <a:spcAft>
                <a:spcPts val="0"/>
              </a:spcAft>
              <a:buNone/>
            </a:pPr>
            <a:r>
              <a:t/>
            </a:r>
            <a:endParaRPr sz="1000"/>
          </a:p>
        </p:txBody>
      </p:sp>
      <p:pic>
        <p:nvPicPr>
          <p:cNvPr id="265" name="Google Shape;265;p37"/>
          <p:cNvPicPr preferRelativeResize="0"/>
          <p:nvPr/>
        </p:nvPicPr>
        <p:blipFill rotWithShape="1">
          <a:blip r:embed="rId3">
            <a:alphaModFix/>
          </a:blip>
          <a:srcRect b="52858" l="2198" r="80059" t="20846"/>
          <a:stretch/>
        </p:blipFill>
        <p:spPr>
          <a:xfrm>
            <a:off x="0" y="382700"/>
            <a:ext cx="632453" cy="6939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38"/>
          <p:cNvPicPr preferRelativeResize="0"/>
          <p:nvPr/>
        </p:nvPicPr>
        <p:blipFill>
          <a:blip r:embed="rId3">
            <a:alphaModFix/>
          </a:blip>
          <a:stretch>
            <a:fillRect/>
          </a:stretch>
        </p:blipFill>
        <p:spPr>
          <a:xfrm>
            <a:off x="0" y="1547721"/>
            <a:ext cx="9144000" cy="3497179"/>
          </a:xfrm>
          <a:prstGeom prst="rect">
            <a:avLst/>
          </a:prstGeom>
          <a:noFill/>
          <a:ln>
            <a:noFill/>
          </a:ln>
        </p:spPr>
      </p:pic>
      <p:sp>
        <p:nvSpPr>
          <p:cNvPr id="271" name="Google Shape;271;p38"/>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it" sz="1600">
                <a:solidFill>
                  <a:schemeClr val="accent3"/>
                </a:solidFill>
                <a:latin typeface="Open Sans"/>
                <a:ea typeface="Open Sans"/>
                <a:cs typeface="Open Sans"/>
                <a:sym typeface="Open Sans"/>
              </a:rPr>
              <a:t>River contracts as implementation tool</a:t>
            </a:r>
            <a:endParaRPr sz="1600">
              <a:solidFill>
                <a:schemeClr val="accent3"/>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600">
              <a:solidFill>
                <a:schemeClr val="accent3"/>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600">
              <a:solidFill>
                <a:schemeClr val="accent3"/>
              </a:solidFill>
              <a:latin typeface="Open Sans"/>
              <a:ea typeface="Open Sans"/>
              <a:cs typeface="Open Sans"/>
              <a:sym typeface="Open Sans"/>
            </a:endParaRPr>
          </a:p>
        </p:txBody>
      </p:sp>
      <p:sp>
        <p:nvSpPr>
          <p:cNvPr id="272" name="Google Shape;272;p38"/>
          <p:cNvSpPr txBox="1"/>
          <p:nvPr>
            <p:ph idx="1" type="body"/>
          </p:nvPr>
        </p:nvSpPr>
        <p:spPr>
          <a:xfrm>
            <a:off x="311700" y="757950"/>
            <a:ext cx="8520600" cy="12834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600"/>
              <a:t>I</a:t>
            </a:r>
            <a:r>
              <a:rPr lang="it" sz="1600"/>
              <a:t>n terms of implementation and financial instruments, these actions could be implemented through the use of </a:t>
            </a:r>
            <a:r>
              <a:rPr b="1" lang="it" sz="1600"/>
              <a:t>River Contracts</a:t>
            </a:r>
            <a:r>
              <a:rPr lang="it" sz="1600"/>
              <a:t>, thus also </a:t>
            </a:r>
            <a:r>
              <a:rPr b="1" lang="it" sz="1600"/>
              <a:t>involving the population in this process of transformation, enhancement and revitalization</a:t>
            </a:r>
            <a:r>
              <a:rPr lang="it" sz="1600"/>
              <a:t>.</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9"/>
          <p:cNvSpPr txBox="1"/>
          <p:nvPr>
            <p:ph type="ctrTitle"/>
          </p:nvPr>
        </p:nvSpPr>
        <p:spPr>
          <a:xfrm>
            <a:off x="1004150" y="15231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it" sz="3500">
                <a:solidFill>
                  <a:schemeClr val="accent3"/>
                </a:solidFill>
              </a:rPr>
              <a:t>The end</a:t>
            </a:r>
            <a:endParaRPr sz="3500">
              <a:solidFill>
                <a:schemeClr val="accent3"/>
              </a:solidFill>
            </a:endParaRPr>
          </a:p>
        </p:txBody>
      </p:sp>
      <p:sp>
        <p:nvSpPr>
          <p:cNvPr id="278" name="Google Shape;278;p39"/>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200"/>
              <a:t>Thanks for your attention!</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5"/>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accent3"/>
                </a:solidFill>
              </a:rPr>
              <a:t>The cities and the rivers</a:t>
            </a:r>
            <a:endParaRPr>
              <a:solidFill>
                <a:schemeClr val="accent3"/>
              </a:solidFill>
            </a:endParaRPr>
          </a:p>
        </p:txBody>
      </p:sp>
      <p:sp>
        <p:nvSpPr>
          <p:cNvPr id="83" name="Google Shape;83;p15"/>
          <p:cNvSpPr txBox="1"/>
          <p:nvPr>
            <p:ph idx="1" type="body"/>
          </p:nvPr>
        </p:nvSpPr>
        <p:spPr>
          <a:xfrm>
            <a:off x="311700" y="1037725"/>
            <a:ext cx="8520600" cy="1283400"/>
          </a:xfrm>
          <a:prstGeom prst="rect">
            <a:avLst/>
          </a:prstGeom>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lang="it" sz="1600"/>
              <a:t>Since the beginning, </a:t>
            </a:r>
            <a:r>
              <a:rPr b="1" lang="it" sz="1600"/>
              <a:t>rivers have been fundamental for urban birth and growth. </a:t>
            </a:r>
            <a:r>
              <a:rPr lang="it" sz="1600"/>
              <a:t>The first settlements of the most ancient civilizations were erected on the banks of the rivers, adapting to their morphology. </a:t>
            </a:r>
            <a:endParaRPr sz="1600"/>
          </a:p>
        </p:txBody>
      </p:sp>
      <p:pic>
        <p:nvPicPr>
          <p:cNvPr id="84" name="Google Shape;84;p15"/>
          <p:cNvPicPr preferRelativeResize="0"/>
          <p:nvPr/>
        </p:nvPicPr>
        <p:blipFill>
          <a:blip r:embed="rId3">
            <a:alphaModFix/>
          </a:blip>
          <a:stretch>
            <a:fillRect/>
          </a:stretch>
        </p:blipFill>
        <p:spPr>
          <a:xfrm>
            <a:off x="0" y="2406200"/>
            <a:ext cx="4755800" cy="2638950"/>
          </a:xfrm>
          <a:prstGeom prst="rect">
            <a:avLst/>
          </a:prstGeom>
          <a:noFill/>
          <a:ln>
            <a:noFill/>
          </a:ln>
        </p:spPr>
      </p:pic>
      <p:sp>
        <p:nvSpPr>
          <p:cNvPr id="85" name="Google Shape;85;p15"/>
          <p:cNvSpPr txBox="1"/>
          <p:nvPr/>
        </p:nvSpPr>
        <p:spPr>
          <a:xfrm>
            <a:off x="4712250" y="3121125"/>
            <a:ext cx="1966800" cy="215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it" sz="1800">
                <a:solidFill>
                  <a:schemeClr val="accent3"/>
                </a:solidFill>
                <a:latin typeface="PT Sans Narrow"/>
                <a:ea typeface="PT Sans Narrow"/>
                <a:cs typeface="PT Sans Narrow"/>
                <a:sym typeface="PT Sans Narrow"/>
              </a:rPr>
              <a:t>favorable</a:t>
            </a:r>
            <a:endParaRPr sz="18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water availability</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 defense </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use of water energy</a:t>
            </a:r>
            <a:endParaRPr>
              <a:latin typeface="Open Sans"/>
              <a:ea typeface="Open Sans"/>
              <a:cs typeface="Open Sans"/>
              <a:sym typeface="Open Sans"/>
            </a:endParaRPr>
          </a:p>
        </p:txBody>
      </p:sp>
      <p:sp>
        <p:nvSpPr>
          <p:cNvPr id="86" name="Google Shape;86;p15"/>
          <p:cNvSpPr txBox="1"/>
          <p:nvPr/>
        </p:nvSpPr>
        <p:spPr>
          <a:xfrm>
            <a:off x="4819350" y="2391775"/>
            <a:ext cx="4013100" cy="69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it" sz="1600">
                <a:solidFill>
                  <a:schemeClr val="dk2"/>
                </a:solidFill>
                <a:latin typeface="Open Sans"/>
                <a:ea typeface="Open Sans"/>
                <a:cs typeface="Open Sans"/>
                <a:sym typeface="Open Sans"/>
              </a:rPr>
              <a:t>The conditions set by the watercourses were at the same time:</a:t>
            </a:r>
            <a:endParaRPr>
              <a:latin typeface="Open Sans"/>
              <a:ea typeface="Open Sans"/>
              <a:cs typeface="Open Sans"/>
              <a:sym typeface="Open Sans"/>
            </a:endParaRPr>
          </a:p>
        </p:txBody>
      </p:sp>
      <p:sp>
        <p:nvSpPr>
          <p:cNvPr id="87" name="Google Shape;87;p15"/>
          <p:cNvSpPr txBox="1"/>
          <p:nvPr/>
        </p:nvSpPr>
        <p:spPr>
          <a:xfrm>
            <a:off x="6942645" y="3121125"/>
            <a:ext cx="1966800" cy="215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it" sz="1800">
                <a:solidFill>
                  <a:schemeClr val="accent3"/>
                </a:solidFill>
                <a:latin typeface="PT Sans Narrow"/>
                <a:ea typeface="PT Sans Narrow"/>
                <a:cs typeface="PT Sans Narrow"/>
                <a:sym typeface="PT Sans Narrow"/>
              </a:rPr>
              <a:t>dangerous</a:t>
            </a:r>
            <a:r>
              <a:rPr lang="it" sz="1000">
                <a:solidFill>
                  <a:srgbClr val="212121"/>
                </a:solidFill>
                <a:highlight>
                  <a:srgbClr val="FFFFFF"/>
                </a:highlight>
              </a:rPr>
              <a:t> </a:t>
            </a:r>
            <a:endParaRPr sz="1000">
              <a:solidFill>
                <a:srgbClr val="212121"/>
              </a:solidFill>
              <a:highlight>
                <a:srgbClr val="FFFFFF"/>
              </a:highlight>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floods</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water stagnation</a:t>
            </a:r>
            <a:endParaRPr sz="1600">
              <a:solidFill>
                <a:schemeClr val="dk2"/>
              </a:solidFill>
              <a:latin typeface="Open Sans"/>
              <a:ea typeface="Open Sans"/>
              <a:cs typeface="Open Sans"/>
              <a:sym typeface="Open Sans"/>
            </a:endParaRPr>
          </a:p>
          <a:p>
            <a:pPr indent="-330200" lvl="0" marL="457200" marR="0" rtl="0" algn="just">
              <a:lnSpc>
                <a:spcPct val="115000"/>
              </a:lnSpc>
              <a:spcBef>
                <a:spcPts val="0"/>
              </a:spcBef>
              <a:spcAft>
                <a:spcPts val="0"/>
              </a:spcAft>
              <a:buClr>
                <a:schemeClr val="dk2"/>
              </a:buClr>
              <a:buSzPts val="1600"/>
              <a:buFont typeface="Open Sans"/>
              <a:buChar char="○"/>
            </a:pPr>
            <a:r>
              <a:rPr lang="it" sz="1600">
                <a:solidFill>
                  <a:schemeClr val="dk2"/>
                </a:solidFill>
                <a:latin typeface="Open Sans"/>
                <a:ea typeface="Open Sans"/>
                <a:cs typeface="Open Sans"/>
                <a:sym typeface="Open Sans"/>
              </a:rPr>
              <a:t>erosive phenomena</a:t>
            </a:r>
            <a:endParaRPr sz="1600">
              <a:solidFill>
                <a:schemeClr val="dk2"/>
              </a:solidFill>
              <a:latin typeface="Open Sans"/>
              <a:ea typeface="Open Sans"/>
              <a:cs typeface="Open Sans"/>
              <a:sym typeface="Open Sans"/>
            </a:endParaRPr>
          </a:p>
          <a:p>
            <a:pPr indent="0" lvl="0" marL="457200" marR="0" rtl="0" algn="just">
              <a:lnSpc>
                <a:spcPct val="115000"/>
              </a:lnSpc>
              <a:spcBef>
                <a:spcPts val="0"/>
              </a:spcBef>
              <a:spcAft>
                <a:spcPts val="0"/>
              </a:spcAft>
              <a:buNone/>
            </a:pPr>
            <a:r>
              <a:t/>
            </a:r>
            <a:endParaRPr b="1" sz="1800">
              <a:solidFill>
                <a:schemeClr val="accent3"/>
              </a:solidFill>
              <a:latin typeface="PT Sans Narrow"/>
              <a:ea typeface="PT Sans Narrow"/>
              <a:cs typeface="PT Sans Narrow"/>
              <a:sym typeface="PT Sans Narrow"/>
            </a:endParaRPr>
          </a:p>
        </p:txBody>
      </p:sp>
      <p:cxnSp>
        <p:nvCxnSpPr>
          <p:cNvPr id="88" name="Google Shape;88;p15"/>
          <p:cNvCxnSpPr/>
          <p:nvPr/>
        </p:nvCxnSpPr>
        <p:spPr>
          <a:xfrm>
            <a:off x="6847625" y="3362650"/>
            <a:ext cx="0" cy="1571100"/>
          </a:xfrm>
          <a:prstGeom prst="straightConnector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6"/>
          <p:cNvSpPr txBox="1"/>
          <p:nvPr>
            <p:ph idx="1" type="body"/>
          </p:nvPr>
        </p:nvSpPr>
        <p:spPr>
          <a:xfrm>
            <a:off x="3645875" y="585000"/>
            <a:ext cx="5186400" cy="44091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Man has progressively </a:t>
            </a:r>
            <a:r>
              <a:rPr b="1" lang="it" sz="1600"/>
              <a:t>modeled</a:t>
            </a:r>
            <a:r>
              <a:rPr lang="it" sz="1600"/>
              <a:t> the original features of the rivers, adapting them to the many settlement needs concerning the installation of work, residential, safety and mobility needs. </a:t>
            </a:r>
            <a:endParaRPr sz="1600"/>
          </a:p>
          <a:p>
            <a:pPr indent="-330200" lvl="0" marL="457200" marR="0" rtl="0" algn="just">
              <a:lnSpc>
                <a:spcPct val="115000"/>
              </a:lnSpc>
              <a:spcBef>
                <a:spcPts val="0"/>
              </a:spcBef>
              <a:spcAft>
                <a:spcPts val="0"/>
              </a:spcAft>
              <a:buSzPts val="1600"/>
              <a:buChar char="○"/>
            </a:pPr>
            <a:r>
              <a:rPr lang="it" sz="1600"/>
              <a:t>By the time, along the banks has developed landings, harbors, stores, and depots.</a:t>
            </a:r>
            <a:br>
              <a:rPr lang="it" sz="1600"/>
            </a:br>
            <a:r>
              <a:rPr lang="it" sz="1600"/>
              <a:t>They represented the </a:t>
            </a:r>
            <a:r>
              <a:rPr b="1" lang="it" sz="1600"/>
              <a:t>main nodes</a:t>
            </a:r>
            <a:r>
              <a:rPr lang="it" sz="1600"/>
              <a:t> </a:t>
            </a:r>
            <a:r>
              <a:rPr b="1" lang="it" sz="1600"/>
              <a:t>of the exchange</a:t>
            </a:r>
            <a:r>
              <a:rPr lang="it" sz="1600"/>
              <a:t>.</a:t>
            </a:r>
            <a:br>
              <a:rPr lang="it" sz="1600"/>
            </a:br>
            <a:r>
              <a:rPr lang="it" sz="1600"/>
              <a:t>These </a:t>
            </a:r>
            <a:r>
              <a:rPr b="1" lang="it" sz="1600"/>
              <a:t>waterways</a:t>
            </a:r>
            <a:r>
              <a:rPr lang="it" sz="1600"/>
              <a:t> </a:t>
            </a:r>
            <a:r>
              <a:rPr b="1" lang="it" sz="1600"/>
              <a:t>were real infrastructures for the transport of goods and people</a:t>
            </a:r>
            <a:r>
              <a:rPr lang="it" sz="1600"/>
              <a:t>.</a:t>
            </a:r>
            <a:endParaRPr sz="1600"/>
          </a:p>
          <a:p>
            <a:pPr indent="-330200" lvl="0" marL="457200" rtl="0" algn="just">
              <a:spcBef>
                <a:spcPts val="0"/>
              </a:spcBef>
              <a:spcAft>
                <a:spcPts val="0"/>
              </a:spcAft>
              <a:buSzPts val="1600"/>
              <a:buChar char="○"/>
            </a:pPr>
            <a:r>
              <a:rPr lang="it" sz="1600"/>
              <a:t>During the centuries man </a:t>
            </a:r>
            <a:r>
              <a:rPr b="1" lang="it" sz="1600"/>
              <a:t>artificialized</a:t>
            </a:r>
            <a:r>
              <a:rPr lang="it" sz="1600"/>
              <a:t> the natural state of </a:t>
            </a:r>
            <a:r>
              <a:rPr b="1" lang="it" sz="1600"/>
              <a:t>rivers</a:t>
            </a:r>
            <a:r>
              <a:rPr lang="it" sz="1600"/>
              <a:t> to facilitate the conditions of settlement and life. </a:t>
            </a:r>
            <a:endParaRPr sz="1400">
              <a:solidFill>
                <a:srgbClr val="000000"/>
              </a:solidFill>
              <a:latin typeface="Arial"/>
              <a:ea typeface="Arial"/>
              <a:cs typeface="Arial"/>
              <a:sym typeface="Arial"/>
            </a:endParaRPr>
          </a:p>
          <a:p>
            <a:pPr indent="0" lvl="0" marL="457200" marR="0" rtl="0" algn="just">
              <a:lnSpc>
                <a:spcPct val="115000"/>
              </a:lnSpc>
              <a:spcBef>
                <a:spcPts val="0"/>
              </a:spcBef>
              <a:spcAft>
                <a:spcPts val="0"/>
              </a:spcAft>
              <a:buNone/>
            </a:pPr>
            <a:r>
              <a:t/>
            </a:r>
            <a:endParaRPr sz="1600"/>
          </a:p>
          <a:p>
            <a:pPr indent="0" lvl="0" marL="457200" marR="0" rtl="0" algn="just">
              <a:lnSpc>
                <a:spcPct val="115000"/>
              </a:lnSpc>
              <a:spcBef>
                <a:spcPts val="0"/>
              </a:spcBef>
              <a:spcAft>
                <a:spcPts val="0"/>
              </a:spcAft>
              <a:buNone/>
            </a:pPr>
            <a:r>
              <a:t/>
            </a:r>
            <a:endParaRPr sz="1600"/>
          </a:p>
        </p:txBody>
      </p:sp>
      <p:pic>
        <p:nvPicPr>
          <p:cNvPr id="94" name="Google Shape;94;p16"/>
          <p:cNvPicPr preferRelativeResize="0"/>
          <p:nvPr/>
        </p:nvPicPr>
        <p:blipFill>
          <a:blip r:embed="rId3">
            <a:alphaModFix/>
          </a:blip>
          <a:stretch>
            <a:fillRect/>
          </a:stretch>
        </p:blipFill>
        <p:spPr>
          <a:xfrm>
            <a:off x="0" y="432600"/>
            <a:ext cx="3340611" cy="4612725"/>
          </a:xfrm>
          <a:prstGeom prst="rect">
            <a:avLst/>
          </a:prstGeom>
          <a:noFill/>
          <a:ln>
            <a:noFill/>
          </a:ln>
        </p:spPr>
      </p:pic>
      <p:sp>
        <p:nvSpPr>
          <p:cNvPr id="95" name="Google Shape;95;p16"/>
          <p:cNvSpPr txBox="1"/>
          <p:nvPr>
            <p:ph idx="1" type="body"/>
          </p:nvPr>
        </p:nvSpPr>
        <p:spPr>
          <a:xfrm>
            <a:off x="0" y="152400"/>
            <a:ext cx="26142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Paris, artificialization of the river Seine</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7"/>
          <p:cNvSpPr txBox="1"/>
          <p:nvPr>
            <p:ph idx="1" type="body"/>
          </p:nvPr>
        </p:nvSpPr>
        <p:spPr>
          <a:xfrm>
            <a:off x="363425" y="345825"/>
            <a:ext cx="8469000" cy="52233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lang="it" sz="1600"/>
              <a:t>In the </a:t>
            </a:r>
            <a:r>
              <a:rPr b="1" lang="it" sz="1600"/>
              <a:t>19th century</a:t>
            </a:r>
            <a:r>
              <a:rPr lang="it" sz="1600"/>
              <a:t> many river cities started the construction of </a:t>
            </a:r>
            <a:r>
              <a:rPr b="1" lang="it" sz="1600"/>
              <a:t>quay and high walls, and roads along the urban stretches of waterways</a:t>
            </a:r>
            <a:r>
              <a:rPr lang="it" sz="1600"/>
              <a:t>. And </a:t>
            </a:r>
            <a:r>
              <a:rPr b="1" lang="it" sz="1600"/>
              <a:t>ports and industrial activities were relocated</a:t>
            </a:r>
            <a:br>
              <a:rPr b="1" lang="it" sz="1600"/>
            </a:br>
            <a:r>
              <a:rPr lang="it" sz="1600"/>
              <a:t> </a:t>
            </a:r>
            <a:endParaRPr sz="1600"/>
          </a:p>
          <a:p>
            <a:pPr indent="-330200" lvl="0" marL="457200" marR="0" rtl="0" algn="just">
              <a:lnSpc>
                <a:spcPct val="115000"/>
              </a:lnSpc>
              <a:spcBef>
                <a:spcPts val="0"/>
              </a:spcBef>
              <a:spcAft>
                <a:spcPts val="0"/>
              </a:spcAft>
              <a:buSzPts val="1600"/>
              <a:buChar char="○"/>
            </a:pPr>
            <a:r>
              <a:rPr b="1" lang="it" sz="1600"/>
              <a:t>The river becomes progressively an industrial area, a highway, an infrastructure and an area for the marginal residential settlement</a:t>
            </a:r>
            <a:r>
              <a:rPr lang="it" sz="1600"/>
              <a:t>. </a:t>
            </a:r>
            <a:br>
              <a:rPr lang="it" sz="1600"/>
            </a:br>
            <a:r>
              <a:rPr lang="it" sz="1600"/>
              <a:t>[</a:t>
            </a:r>
            <a:r>
              <a:rPr i="1" lang="it" sz="1400"/>
              <a:t>"marginal"</a:t>
            </a:r>
            <a:r>
              <a:rPr lang="it" sz="1400"/>
              <a:t> indicated both the location on the margins of the formal city and the social marginality that spread among the poor fringes of the population that resides there]</a:t>
            </a:r>
            <a:br>
              <a:rPr lang="it" sz="1400"/>
            </a:br>
            <a:endParaRPr sz="1400"/>
          </a:p>
          <a:p>
            <a:pPr indent="-330200" lvl="0" marL="457200" marR="0" rtl="0" algn="just">
              <a:lnSpc>
                <a:spcPct val="115000"/>
              </a:lnSpc>
              <a:spcBef>
                <a:spcPts val="0"/>
              </a:spcBef>
              <a:spcAft>
                <a:spcPts val="0"/>
              </a:spcAft>
              <a:buSzPts val="1600"/>
              <a:buChar char="○"/>
            </a:pPr>
            <a:r>
              <a:rPr lang="it" sz="1600"/>
              <a:t>Those important mutations of use of watercourses have been significant and they generate a major problem for water cities. </a:t>
            </a:r>
            <a:br>
              <a:rPr lang="it" sz="1600"/>
            </a:br>
            <a:endParaRPr sz="1600"/>
          </a:p>
          <a:p>
            <a:pPr indent="-330200" lvl="0" marL="457200" marR="0" rtl="0" algn="just">
              <a:lnSpc>
                <a:spcPct val="115000"/>
              </a:lnSpc>
              <a:spcBef>
                <a:spcPts val="0"/>
              </a:spcBef>
              <a:spcAft>
                <a:spcPts val="0"/>
              </a:spcAft>
              <a:buSzPts val="1600"/>
              <a:buChar char="○"/>
            </a:pPr>
            <a:r>
              <a:rPr b="1" lang="it" sz="1600"/>
              <a:t>Today</a:t>
            </a:r>
            <a:r>
              <a:rPr lang="it" sz="1600"/>
              <a:t>, there are more </a:t>
            </a:r>
            <a:r>
              <a:rPr b="1" lang="it" sz="1600"/>
              <a:t>sensibility and consciousness</a:t>
            </a:r>
            <a:r>
              <a:rPr lang="it" sz="1600"/>
              <a:t> and a </a:t>
            </a:r>
            <a:r>
              <a:rPr b="1" lang="it" sz="1600"/>
              <a:t>mechanism to rediscover the importance of rivers or canals</a:t>
            </a:r>
            <a:r>
              <a:rPr lang="it" sz="1600"/>
              <a:t> has been put into action: </a:t>
            </a:r>
            <a:br>
              <a:rPr lang="it" sz="1600"/>
            </a:br>
            <a:r>
              <a:rPr b="1" lang="it" sz="1600"/>
              <a:t>projects</a:t>
            </a:r>
            <a:r>
              <a:rPr lang="it" sz="1600"/>
              <a:t>, </a:t>
            </a:r>
            <a:r>
              <a:rPr b="1" lang="it" sz="1600"/>
              <a:t>policies</a:t>
            </a:r>
            <a:r>
              <a:rPr lang="it" sz="1600"/>
              <a:t> and </a:t>
            </a:r>
            <a:r>
              <a:rPr b="1" lang="it" sz="1600"/>
              <a:t>actions</a:t>
            </a:r>
            <a:r>
              <a:rPr lang="it" sz="1600"/>
              <a:t> that have made the </a:t>
            </a:r>
            <a:r>
              <a:rPr b="1" lang="it" sz="1600"/>
              <a:t>relationship between city and river very rich and articulated</a:t>
            </a:r>
            <a:r>
              <a:rPr lang="it" sz="1600"/>
              <a:t>.</a:t>
            </a:r>
            <a:endParaRPr sz="1600"/>
          </a:p>
          <a:p>
            <a:pPr indent="0" lvl="0" marL="457200" marR="0" rtl="0" algn="just">
              <a:lnSpc>
                <a:spcPct val="115000"/>
              </a:lnSpc>
              <a:spcBef>
                <a:spcPts val="0"/>
              </a:spcBef>
              <a:spcAft>
                <a:spcPts val="0"/>
              </a:spcAft>
              <a:buNone/>
            </a:pPr>
            <a:r>
              <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accent3"/>
                </a:solidFill>
              </a:rPr>
              <a:t>Italian hydrogeological context</a:t>
            </a:r>
            <a:endParaRPr>
              <a:solidFill>
                <a:schemeClr val="accent3"/>
              </a:solidFill>
            </a:endParaRPr>
          </a:p>
        </p:txBody>
      </p:sp>
      <p:sp>
        <p:nvSpPr>
          <p:cNvPr id="106" name="Google Shape;106;p18"/>
          <p:cNvSpPr txBox="1"/>
          <p:nvPr>
            <p:ph idx="1" type="body"/>
          </p:nvPr>
        </p:nvSpPr>
        <p:spPr>
          <a:xfrm>
            <a:off x="3771525" y="1113925"/>
            <a:ext cx="5060700" cy="3727800"/>
          </a:xfrm>
          <a:prstGeom prst="rect">
            <a:avLst/>
          </a:prstGeom>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lang="it" sz="1600"/>
              <a:t>Due to its geomorphological conformation, </a:t>
            </a:r>
            <a:r>
              <a:rPr b="1" lang="it" sz="1600"/>
              <a:t>Italy is particularly exposed to hydrogeological risk</a:t>
            </a:r>
            <a:r>
              <a:rPr lang="it" sz="1600"/>
              <a:t>. </a:t>
            </a:r>
            <a:br>
              <a:rPr lang="it" sz="1600"/>
            </a:br>
            <a:r>
              <a:rPr lang="it" sz="1600"/>
              <a:t>It has a </a:t>
            </a:r>
            <a:r>
              <a:rPr b="1" lang="it" sz="1600"/>
              <a:t>capillary river network</a:t>
            </a:r>
            <a:r>
              <a:rPr lang="it" sz="1600"/>
              <a:t>, characterized by waterways for the most part small and medium-sized, but with a </a:t>
            </a:r>
            <a:r>
              <a:rPr b="1" lang="it" sz="1600"/>
              <a:t>mainly torrential character</a:t>
            </a:r>
            <a:br>
              <a:rPr b="1" lang="it" sz="1600"/>
            </a:br>
            <a:endParaRPr b="1" sz="1600"/>
          </a:p>
          <a:p>
            <a:pPr indent="-330200" lvl="0" marL="457200" rtl="0" algn="just">
              <a:spcBef>
                <a:spcPts val="0"/>
              </a:spcBef>
              <a:spcAft>
                <a:spcPts val="0"/>
              </a:spcAft>
              <a:buSzPts val="1600"/>
              <a:buChar char="○"/>
            </a:pPr>
            <a:r>
              <a:rPr lang="it" sz="1600"/>
              <a:t>Italian rivers are predominantly irregular with a flow rate that can vary greatly during the year, particularly the Apennine rivers.</a:t>
            </a:r>
            <a:endParaRPr b="1" sz="1600"/>
          </a:p>
        </p:txBody>
      </p:sp>
      <p:pic>
        <p:nvPicPr>
          <p:cNvPr id="107" name="Google Shape;107;p18"/>
          <p:cNvPicPr preferRelativeResize="0"/>
          <p:nvPr/>
        </p:nvPicPr>
        <p:blipFill rotWithShape="1">
          <a:blip r:embed="rId3">
            <a:alphaModFix/>
          </a:blip>
          <a:srcRect b="13639" l="-1328" r="-2491" t="-2096"/>
          <a:stretch/>
        </p:blipFill>
        <p:spPr>
          <a:xfrm>
            <a:off x="12320" y="1000025"/>
            <a:ext cx="3358950" cy="4046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9"/>
          <p:cNvSpPr txBox="1"/>
          <p:nvPr>
            <p:ph idx="1" type="body"/>
          </p:nvPr>
        </p:nvSpPr>
        <p:spPr>
          <a:xfrm>
            <a:off x="4709750" y="2107425"/>
            <a:ext cx="4264800" cy="2934900"/>
          </a:xfrm>
          <a:prstGeom prst="rect">
            <a:avLst/>
          </a:prstGeom>
        </p:spPr>
        <p:txBody>
          <a:bodyPr anchorCtr="0" anchor="t" bIns="91425" lIns="91425" spcFirstLastPara="1" rIns="91425" wrap="square" tIns="91425">
            <a:noAutofit/>
          </a:bodyPr>
          <a:lstStyle/>
          <a:p>
            <a:pPr indent="-330200" lvl="0" marL="457200" marR="0" rtl="0" algn="just">
              <a:lnSpc>
                <a:spcPct val="115000"/>
              </a:lnSpc>
              <a:spcBef>
                <a:spcPts val="0"/>
              </a:spcBef>
              <a:spcAft>
                <a:spcPts val="0"/>
              </a:spcAft>
              <a:buSzPts val="1600"/>
              <a:buChar char="○"/>
            </a:pPr>
            <a:r>
              <a:rPr b="1" lang="it" sz="1600"/>
              <a:t>T</a:t>
            </a:r>
            <a:r>
              <a:rPr b="1" lang="it" sz="1600"/>
              <a:t>oday</a:t>
            </a:r>
            <a:r>
              <a:rPr lang="it" sz="1600"/>
              <a:t>, this widespread presence of waterways in urban areas is not so evident, because </a:t>
            </a:r>
            <a:r>
              <a:rPr b="1" lang="it" sz="1600"/>
              <a:t>most of the rivers have been culverted</a:t>
            </a:r>
            <a:r>
              <a:rPr lang="it" sz="1600"/>
              <a:t> (above them there are now often roads or other infrastructures, houses and public spaces), diverted or channelled.</a:t>
            </a:r>
            <a:endParaRPr sz="1600"/>
          </a:p>
        </p:txBody>
      </p:sp>
      <p:pic>
        <p:nvPicPr>
          <p:cNvPr id="113" name="Google Shape;113;p19"/>
          <p:cNvPicPr preferRelativeResize="0"/>
          <p:nvPr/>
        </p:nvPicPr>
        <p:blipFill>
          <a:blip r:embed="rId3">
            <a:alphaModFix/>
          </a:blip>
          <a:stretch>
            <a:fillRect/>
          </a:stretch>
        </p:blipFill>
        <p:spPr>
          <a:xfrm>
            <a:off x="14624" y="2107425"/>
            <a:ext cx="4679725" cy="2935050"/>
          </a:xfrm>
          <a:prstGeom prst="rect">
            <a:avLst/>
          </a:prstGeom>
          <a:noFill/>
          <a:ln>
            <a:noFill/>
          </a:ln>
        </p:spPr>
      </p:pic>
      <p:sp>
        <p:nvSpPr>
          <p:cNvPr id="114" name="Google Shape;114;p19"/>
          <p:cNvSpPr txBox="1"/>
          <p:nvPr>
            <p:ph idx="1" type="body"/>
          </p:nvPr>
        </p:nvSpPr>
        <p:spPr>
          <a:xfrm>
            <a:off x="0" y="1798012"/>
            <a:ext cx="32019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Milano, Seveso river that flows below the city</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0"/>
          <p:cNvSpPr txBox="1"/>
          <p:nvPr>
            <p:ph idx="1" type="body"/>
          </p:nvPr>
        </p:nvSpPr>
        <p:spPr>
          <a:xfrm>
            <a:off x="4709750" y="1694200"/>
            <a:ext cx="4264800" cy="3348000"/>
          </a:xfrm>
          <a:prstGeom prst="rect">
            <a:avLst/>
          </a:prstGeom>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lang="it" sz="1600"/>
              <a:t>In these cases, hydraulic engineering solutions have been calculated with maximum flow rates for exceptional events with return times of 100 or 200 years. </a:t>
            </a:r>
            <a:endParaRPr sz="1600"/>
          </a:p>
          <a:p>
            <a:pPr indent="-330200" lvl="0" marL="457200" rtl="0" algn="just">
              <a:spcBef>
                <a:spcPts val="0"/>
              </a:spcBef>
              <a:spcAft>
                <a:spcPts val="0"/>
              </a:spcAft>
              <a:buSzPts val="1600"/>
              <a:buChar char="○"/>
            </a:pPr>
            <a:r>
              <a:rPr lang="it" sz="1600"/>
              <a:t>However, </a:t>
            </a:r>
            <a:r>
              <a:rPr b="1" lang="it" sz="1600"/>
              <a:t>with</a:t>
            </a:r>
            <a:r>
              <a:rPr lang="it" sz="1600"/>
              <a:t> </a:t>
            </a:r>
            <a:r>
              <a:rPr b="1" lang="it" sz="1600"/>
              <a:t>the increase of evident manifestations of the climate changes,</a:t>
            </a:r>
            <a:r>
              <a:rPr lang="it" sz="1600"/>
              <a:t> </a:t>
            </a:r>
            <a:r>
              <a:rPr b="1" lang="it" sz="1600"/>
              <a:t>these exceptional events have become increasingly frequent, extreme and unpredictable. </a:t>
            </a:r>
            <a:endParaRPr b="1" sz="1600"/>
          </a:p>
        </p:txBody>
      </p:sp>
      <p:pic>
        <p:nvPicPr>
          <p:cNvPr id="120" name="Google Shape;120;p20"/>
          <p:cNvPicPr preferRelativeResize="0"/>
          <p:nvPr/>
        </p:nvPicPr>
        <p:blipFill rotWithShape="1">
          <a:blip r:embed="rId3">
            <a:alphaModFix/>
          </a:blip>
          <a:srcRect b="0" l="0" r="0" t="0"/>
          <a:stretch/>
        </p:blipFill>
        <p:spPr>
          <a:xfrm>
            <a:off x="0" y="1694204"/>
            <a:ext cx="4709750" cy="3348120"/>
          </a:xfrm>
          <a:prstGeom prst="rect">
            <a:avLst/>
          </a:prstGeom>
          <a:noFill/>
          <a:ln>
            <a:noFill/>
          </a:ln>
        </p:spPr>
      </p:pic>
      <p:sp>
        <p:nvSpPr>
          <p:cNvPr id="121" name="Google Shape;121;p20"/>
          <p:cNvSpPr txBox="1"/>
          <p:nvPr>
            <p:ph idx="1" type="body"/>
          </p:nvPr>
        </p:nvSpPr>
        <p:spPr>
          <a:xfrm>
            <a:off x="0" y="1366975"/>
            <a:ext cx="38793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Rimini, 24th June 2013, 120mm rainfall in 30 minutes</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1"/>
          <p:cNvSpPr txBox="1"/>
          <p:nvPr>
            <p:ph idx="1" type="body"/>
          </p:nvPr>
        </p:nvSpPr>
        <p:spPr>
          <a:xfrm>
            <a:off x="-1376" y="449375"/>
            <a:ext cx="30945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Different Landslide and Hydraulic Risk scale</a:t>
            </a:r>
            <a:endParaRPr sz="1000"/>
          </a:p>
        </p:txBody>
      </p:sp>
      <p:sp>
        <p:nvSpPr>
          <p:cNvPr id="127" name="Google Shape;127;p21"/>
          <p:cNvSpPr txBox="1"/>
          <p:nvPr>
            <p:ph idx="1" type="body"/>
          </p:nvPr>
        </p:nvSpPr>
        <p:spPr>
          <a:xfrm>
            <a:off x="6082303" y="449375"/>
            <a:ext cx="3061800" cy="4182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it" sz="1000"/>
              <a:t>Population exposed to flood risk</a:t>
            </a:r>
            <a:endParaRPr sz="1000"/>
          </a:p>
        </p:txBody>
      </p:sp>
      <p:sp>
        <p:nvSpPr>
          <p:cNvPr id="128" name="Google Shape;128;p21"/>
          <p:cNvSpPr txBox="1"/>
          <p:nvPr>
            <p:ph idx="1" type="body"/>
          </p:nvPr>
        </p:nvSpPr>
        <p:spPr>
          <a:xfrm>
            <a:off x="3200400" y="437059"/>
            <a:ext cx="3144900" cy="418200"/>
          </a:xfrm>
          <a:prstGeom prst="rect">
            <a:avLst/>
          </a:prstGeom>
        </p:spPr>
        <p:txBody>
          <a:bodyPr anchorCtr="0" anchor="t" bIns="91425" lIns="91425" spcFirstLastPara="1" rIns="91425" wrap="square" tIns="91425">
            <a:noAutofit/>
          </a:bodyPr>
          <a:lstStyle/>
          <a:p>
            <a:pPr indent="0" lvl="0" marL="0" marR="632625" rtl="0" algn="l">
              <a:spcBef>
                <a:spcPts val="0"/>
              </a:spcBef>
              <a:spcAft>
                <a:spcPts val="0"/>
              </a:spcAft>
              <a:buNone/>
            </a:pPr>
            <a:r>
              <a:rPr lang="it" sz="1000"/>
              <a:t>Population exposed to landslide risk </a:t>
            </a:r>
            <a:endParaRPr sz="1000"/>
          </a:p>
        </p:txBody>
      </p:sp>
      <p:pic>
        <p:nvPicPr>
          <p:cNvPr id="129" name="Google Shape;129;p21"/>
          <p:cNvPicPr preferRelativeResize="0"/>
          <p:nvPr/>
        </p:nvPicPr>
        <p:blipFill>
          <a:blip r:embed="rId3">
            <a:alphaModFix/>
          </a:blip>
          <a:stretch>
            <a:fillRect/>
          </a:stretch>
        </p:blipFill>
        <p:spPr>
          <a:xfrm>
            <a:off x="-5325" y="686750"/>
            <a:ext cx="3101925" cy="4384924"/>
          </a:xfrm>
          <a:prstGeom prst="rect">
            <a:avLst/>
          </a:prstGeom>
          <a:noFill/>
          <a:ln>
            <a:noFill/>
          </a:ln>
        </p:spPr>
      </p:pic>
      <p:pic>
        <p:nvPicPr>
          <p:cNvPr id="130" name="Google Shape;130;p21"/>
          <p:cNvPicPr preferRelativeResize="0"/>
          <p:nvPr/>
        </p:nvPicPr>
        <p:blipFill rotWithShape="1">
          <a:blip r:embed="rId4">
            <a:alphaModFix/>
          </a:blip>
          <a:srcRect b="0" l="0" r="-3820" t="0"/>
          <a:stretch/>
        </p:blipFill>
        <p:spPr>
          <a:xfrm>
            <a:off x="3093250" y="685739"/>
            <a:ext cx="3101924" cy="4385911"/>
          </a:xfrm>
          <a:prstGeom prst="rect">
            <a:avLst/>
          </a:prstGeom>
          <a:noFill/>
          <a:ln>
            <a:noFill/>
          </a:ln>
        </p:spPr>
      </p:pic>
      <p:pic>
        <p:nvPicPr>
          <p:cNvPr id="131" name="Google Shape;131;p21"/>
          <p:cNvPicPr preferRelativeResize="0"/>
          <p:nvPr/>
        </p:nvPicPr>
        <p:blipFill>
          <a:blip r:embed="rId5">
            <a:alphaModFix/>
          </a:blip>
          <a:stretch>
            <a:fillRect/>
          </a:stretch>
        </p:blipFill>
        <p:spPr>
          <a:xfrm>
            <a:off x="6042075" y="684924"/>
            <a:ext cx="3101925" cy="4388568"/>
          </a:xfrm>
          <a:prstGeom prst="rect">
            <a:avLst/>
          </a:prstGeom>
          <a:noFill/>
          <a:ln>
            <a:noFill/>
          </a:ln>
        </p:spPr>
      </p:pic>
      <p:sp>
        <p:nvSpPr>
          <p:cNvPr id="132" name="Google Shape;132;p21"/>
          <p:cNvSpPr txBox="1"/>
          <p:nvPr/>
        </p:nvSpPr>
        <p:spPr>
          <a:xfrm>
            <a:off x="3547088" y="0"/>
            <a:ext cx="20445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t>(R) =  (E) x (V) x (D)</a:t>
            </a:r>
            <a:endParaRPr b="1" sz="1600">
              <a:latin typeface="Open Sans"/>
              <a:ea typeface="Open Sans"/>
              <a:cs typeface="Open Sans"/>
              <a:sym typeface="Open Sans"/>
            </a:endParaRPr>
          </a:p>
        </p:txBody>
      </p:sp>
      <p:cxnSp>
        <p:nvCxnSpPr>
          <p:cNvPr id="133" name="Google Shape;133;p21"/>
          <p:cNvCxnSpPr>
            <a:stCxn id="127" idx="0"/>
            <a:endCxn id="126" idx="0"/>
          </p:cNvCxnSpPr>
          <p:nvPr/>
        </p:nvCxnSpPr>
        <p:spPr>
          <a:xfrm rot="10800000">
            <a:off x="1546003" y="449375"/>
            <a:ext cx="6067200" cy="0"/>
          </a:xfrm>
          <a:prstGeom prst="straightConnector1">
            <a:avLst/>
          </a:prstGeom>
          <a:noFill/>
          <a:ln cap="flat" cmpd="sng" w="9525">
            <a:solidFill>
              <a:schemeClr val="accent3"/>
            </a:solidFill>
            <a:prstDash val="solid"/>
            <a:round/>
            <a:headEnd len="med" w="med" type="none"/>
            <a:tailEnd len="med" w="med" type="none"/>
          </a:ln>
        </p:spPr>
      </p:cxnSp>
      <p:sp>
        <p:nvSpPr>
          <p:cNvPr id="134" name="Google Shape;134;p21"/>
          <p:cNvSpPr txBox="1"/>
          <p:nvPr/>
        </p:nvSpPr>
        <p:spPr>
          <a:xfrm>
            <a:off x="8095675" y="4772575"/>
            <a:ext cx="965400" cy="24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ISPRA</a:t>
            </a:r>
            <a:endParaRPr sz="800">
              <a:solidFill>
                <a:schemeClr val="dk2"/>
              </a:solidFill>
              <a:latin typeface="Open Sans"/>
              <a:ea typeface="Open Sans"/>
              <a:cs typeface="Open Sans"/>
              <a:sym typeface="Open Sans"/>
            </a:endParaRPr>
          </a:p>
        </p:txBody>
      </p:sp>
      <p:sp>
        <p:nvSpPr>
          <p:cNvPr id="135" name="Google Shape;135;p21"/>
          <p:cNvSpPr txBox="1"/>
          <p:nvPr/>
        </p:nvSpPr>
        <p:spPr>
          <a:xfrm>
            <a:off x="5076675" y="4772575"/>
            <a:ext cx="965400" cy="24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ISPRA</a:t>
            </a:r>
            <a:endParaRPr sz="800">
              <a:solidFill>
                <a:schemeClr val="dk2"/>
              </a:solidFill>
              <a:latin typeface="Open Sans"/>
              <a:ea typeface="Open Sans"/>
              <a:cs typeface="Open Sans"/>
              <a:sym typeface="Open Sans"/>
            </a:endParaRPr>
          </a:p>
        </p:txBody>
      </p:sp>
      <p:sp>
        <p:nvSpPr>
          <p:cNvPr id="136" name="Google Shape;136;p21"/>
          <p:cNvSpPr txBox="1"/>
          <p:nvPr/>
        </p:nvSpPr>
        <p:spPr>
          <a:xfrm>
            <a:off x="2057675" y="4772575"/>
            <a:ext cx="965400" cy="24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it" sz="800">
                <a:solidFill>
                  <a:schemeClr val="dk2"/>
                </a:solidFill>
                <a:latin typeface="Open Sans"/>
                <a:ea typeface="Open Sans"/>
                <a:cs typeface="Open Sans"/>
                <a:sym typeface="Open Sans"/>
              </a:rPr>
              <a:t>source ISPRA</a:t>
            </a:r>
            <a:endParaRPr sz="800">
              <a:solidFill>
                <a:schemeClr val="dk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