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419" r:id="rId5"/>
    <p:sldId id="465" r:id="rId6"/>
    <p:sldId id="384" r:id="rId7"/>
    <p:sldId id="466" r:id="rId8"/>
    <p:sldId id="467" r:id="rId9"/>
    <p:sldId id="499" r:id="rId10"/>
    <p:sldId id="500" r:id="rId11"/>
    <p:sldId id="501" r:id="rId12"/>
    <p:sldId id="472" r:id="rId13"/>
    <p:sldId id="502" r:id="rId14"/>
    <p:sldId id="474" r:id="rId15"/>
    <p:sldId id="512" r:id="rId16"/>
    <p:sldId id="484" r:id="rId17"/>
    <p:sldId id="485" r:id="rId18"/>
    <p:sldId id="486" r:id="rId19"/>
    <p:sldId id="487" r:id="rId20"/>
    <p:sldId id="506" r:id="rId21"/>
    <p:sldId id="514" r:id="rId22"/>
    <p:sldId id="510" r:id="rId23"/>
    <p:sldId id="503" r:id="rId24"/>
    <p:sldId id="507" r:id="rId25"/>
    <p:sldId id="509" r:id="rId26"/>
    <p:sldId id="508" r:id="rId27"/>
    <p:sldId id="511" r:id="rId28"/>
    <p:sldId id="516" r:id="rId29"/>
    <p:sldId id="517" r:id="rId30"/>
    <p:sldId id="518" r:id="rId31"/>
    <p:sldId id="519" r:id="rId32"/>
    <p:sldId id="515" r:id="rId33"/>
    <p:sldId id="498"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y, Neal (MMO)" initials="G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9" autoAdjust="0"/>
    <p:restoredTop sz="84275" autoAdjust="0"/>
  </p:normalViewPr>
  <p:slideViewPr>
    <p:cSldViewPr>
      <p:cViewPr varScale="1">
        <p:scale>
          <a:sx n="72" d="100"/>
          <a:sy n="72" d="100"/>
        </p:scale>
        <p:origin x="13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0F729-3761-4731-9DB3-0CE4F77AA9C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44D5703-C97A-49FE-ACC7-8735CA2FBC0D}">
      <dgm:prSet phldrT="[Text]"/>
      <dgm:spPr/>
      <dgm:t>
        <a:bodyPr/>
        <a:lstStyle/>
        <a:p>
          <a:r>
            <a:rPr lang="en-GB" b="1" dirty="0" smtClean="0">
              <a:latin typeface="Arial" panose="020B0604020202020204" pitchFamily="34" charset="0"/>
              <a:cs typeface="Arial" panose="020B0604020202020204" pitchFamily="34" charset="0"/>
            </a:rPr>
            <a:t>MCAA</a:t>
          </a:r>
          <a:endParaRPr lang="en-GB" b="1" dirty="0">
            <a:latin typeface="Arial" panose="020B0604020202020204" pitchFamily="34" charset="0"/>
            <a:cs typeface="Arial" panose="020B0604020202020204" pitchFamily="34" charset="0"/>
          </a:endParaRPr>
        </a:p>
      </dgm:t>
    </dgm:pt>
    <dgm:pt modelId="{7C392BF1-7AAB-4C88-8B80-D6600A6E5110}" type="parTrans" cxnId="{0E415AE0-DD4B-47AA-A1BF-603B83B90C61}">
      <dgm:prSet/>
      <dgm:spPr/>
      <dgm:t>
        <a:bodyPr/>
        <a:lstStyle/>
        <a:p>
          <a:endParaRPr lang="en-GB"/>
        </a:p>
      </dgm:t>
    </dgm:pt>
    <dgm:pt modelId="{B191B778-50E2-489F-B2DE-E559E3E6BDE5}" type="sibTrans" cxnId="{0E415AE0-DD4B-47AA-A1BF-603B83B90C61}">
      <dgm:prSet/>
      <dgm:spPr/>
      <dgm:t>
        <a:bodyPr/>
        <a:lstStyle/>
        <a:p>
          <a:endParaRPr lang="en-GB"/>
        </a:p>
      </dgm:t>
    </dgm:pt>
    <dgm:pt modelId="{648AA076-BEF6-4FC9-B0C4-8A0C0AF6596D}">
      <dgm:prSet phldrT="[Text]" custT="1"/>
      <dgm:spPr/>
      <dgm:t>
        <a:bodyPr/>
        <a:lstStyle/>
        <a:p>
          <a:r>
            <a:rPr lang="en-GB" sz="2000" u="sng" dirty="0" smtClean="0">
              <a:solidFill>
                <a:srgbClr val="00498C"/>
              </a:solidFill>
              <a:latin typeface="Arial" charset="0"/>
              <a:cs typeface="Arial" charset="0"/>
            </a:rPr>
            <a:t>Marine and Coastal Access Act </a:t>
          </a:r>
          <a:r>
            <a:rPr lang="en-GB" sz="2000" dirty="0" smtClean="0">
              <a:solidFill>
                <a:srgbClr val="00498C"/>
              </a:solidFill>
              <a:latin typeface="Arial" charset="0"/>
              <a:cs typeface="Arial" charset="0"/>
            </a:rPr>
            <a:t>provides legislative basis for a marine planning system</a:t>
          </a:r>
          <a:endParaRPr lang="en-GB" sz="2000" dirty="0"/>
        </a:p>
      </dgm:t>
    </dgm:pt>
    <dgm:pt modelId="{1C0287F5-D188-48B9-B356-CA513AA82810}" type="parTrans" cxnId="{B7640AE1-61A4-49F8-9EE0-6562706ED53F}">
      <dgm:prSet/>
      <dgm:spPr/>
      <dgm:t>
        <a:bodyPr/>
        <a:lstStyle/>
        <a:p>
          <a:endParaRPr lang="en-GB"/>
        </a:p>
      </dgm:t>
    </dgm:pt>
    <dgm:pt modelId="{ED9BAD45-273E-469B-8CF9-EBF0E0FCEB90}" type="sibTrans" cxnId="{B7640AE1-61A4-49F8-9EE0-6562706ED53F}">
      <dgm:prSet/>
      <dgm:spPr/>
      <dgm:t>
        <a:bodyPr/>
        <a:lstStyle/>
        <a:p>
          <a:endParaRPr lang="en-GB"/>
        </a:p>
      </dgm:t>
    </dgm:pt>
    <dgm:pt modelId="{8BB3DBE6-53A0-48B8-B762-31E8B86145F2}">
      <dgm:prSet phldrT="[Text]"/>
      <dgm:spPr/>
      <dgm:t>
        <a:bodyPr/>
        <a:lstStyle/>
        <a:p>
          <a:r>
            <a:rPr lang="en-GB" b="1" dirty="0" smtClean="0">
              <a:latin typeface="Arial" panose="020B0604020202020204" pitchFamily="34" charset="0"/>
              <a:cs typeface="Arial" panose="020B0604020202020204" pitchFamily="34" charset="0"/>
            </a:rPr>
            <a:t>MPS</a:t>
          </a:r>
          <a:endParaRPr lang="en-GB" b="1" dirty="0">
            <a:latin typeface="Arial" panose="020B0604020202020204" pitchFamily="34" charset="0"/>
            <a:cs typeface="Arial" panose="020B0604020202020204" pitchFamily="34" charset="0"/>
          </a:endParaRPr>
        </a:p>
      </dgm:t>
    </dgm:pt>
    <dgm:pt modelId="{DBC7B64C-7D77-4FA7-84E6-EF36691DC7DA}" type="parTrans" cxnId="{DCD0BB07-C662-42F2-A66D-4B4AC52032D7}">
      <dgm:prSet/>
      <dgm:spPr/>
      <dgm:t>
        <a:bodyPr/>
        <a:lstStyle/>
        <a:p>
          <a:endParaRPr lang="en-GB"/>
        </a:p>
      </dgm:t>
    </dgm:pt>
    <dgm:pt modelId="{A82489F2-7F92-49D2-9F82-82D005E96D9F}" type="sibTrans" cxnId="{DCD0BB07-C662-42F2-A66D-4B4AC52032D7}">
      <dgm:prSet/>
      <dgm:spPr/>
      <dgm:t>
        <a:bodyPr/>
        <a:lstStyle/>
        <a:p>
          <a:endParaRPr lang="en-GB"/>
        </a:p>
      </dgm:t>
    </dgm:pt>
    <dgm:pt modelId="{0A1F19B0-61D7-40E7-B89F-85B589381B27}">
      <dgm:prSet phldrT="[Text]" custT="1"/>
      <dgm:spPr/>
      <dgm:t>
        <a:bodyPr/>
        <a:lstStyle/>
        <a:p>
          <a:r>
            <a:rPr lang="en-GB" sz="2000" u="sng" dirty="0" smtClean="0">
              <a:solidFill>
                <a:srgbClr val="00498C"/>
              </a:solidFill>
              <a:latin typeface="Arial" charset="0"/>
              <a:cs typeface="Arial" charset="0"/>
            </a:rPr>
            <a:t>Marine Policy Statement </a:t>
          </a:r>
          <a:r>
            <a:rPr lang="en-GB" sz="2000" dirty="0" smtClean="0">
              <a:solidFill>
                <a:srgbClr val="00498C"/>
              </a:solidFill>
              <a:latin typeface="Arial" charset="0"/>
              <a:cs typeface="Arial" charset="0"/>
            </a:rPr>
            <a:t>is the framework for marine plans and taking decisions  </a:t>
          </a:r>
          <a:endParaRPr lang="en-GB" sz="2000" dirty="0"/>
        </a:p>
      </dgm:t>
    </dgm:pt>
    <dgm:pt modelId="{746A92D3-2047-4CD7-ADEE-D4D51CE4CC0C}" type="parTrans" cxnId="{66CD568B-2C3C-4855-99E7-D70ED8D6AA54}">
      <dgm:prSet/>
      <dgm:spPr/>
      <dgm:t>
        <a:bodyPr/>
        <a:lstStyle/>
        <a:p>
          <a:endParaRPr lang="en-GB"/>
        </a:p>
      </dgm:t>
    </dgm:pt>
    <dgm:pt modelId="{48ABFE32-CCBA-4EDE-B09C-93DD9A74021F}" type="sibTrans" cxnId="{66CD568B-2C3C-4855-99E7-D70ED8D6AA54}">
      <dgm:prSet/>
      <dgm:spPr/>
      <dgm:t>
        <a:bodyPr/>
        <a:lstStyle/>
        <a:p>
          <a:endParaRPr lang="en-GB"/>
        </a:p>
      </dgm:t>
    </dgm:pt>
    <dgm:pt modelId="{50548F2F-B75C-4453-A346-669B159AE325}">
      <dgm:prSet phldrT="[Text]"/>
      <dgm:spPr/>
      <dgm:t>
        <a:bodyPr/>
        <a:lstStyle/>
        <a:p>
          <a:r>
            <a:rPr lang="en-GB" b="1" dirty="0" smtClean="0">
              <a:latin typeface="Arial" panose="020B0604020202020204" pitchFamily="34" charset="0"/>
              <a:cs typeface="Arial" panose="020B0604020202020204" pitchFamily="34" charset="0"/>
            </a:rPr>
            <a:t>Marine Plans</a:t>
          </a:r>
          <a:endParaRPr lang="en-GB" b="1" dirty="0">
            <a:latin typeface="Arial" panose="020B0604020202020204" pitchFamily="34" charset="0"/>
            <a:cs typeface="Arial" panose="020B0604020202020204" pitchFamily="34" charset="0"/>
          </a:endParaRPr>
        </a:p>
      </dgm:t>
    </dgm:pt>
    <dgm:pt modelId="{7A4F77E5-66D2-43A0-BB3B-8FB6970126E8}" type="parTrans" cxnId="{83FE33CE-A951-4EAB-8FED-0AF7DBC4432A}">
      <dgm:prSet/>
      <dgm:spPr/>
      <dgm:t>
        <a:bodyPr/>
        <a:lstStyle/>
        <a:p>
          <a:endParaRPr lang="en-GB"/>
        </a:p>
      </dgm:t>
    </dgm:pt>
    <dgm:pt modelId="{41B279FC-D524-42E8-A2FB-1169A345CB56}" type="sibTrans" cxnId="{83FE33CE-A951-4EAB-8FED-0AF7DBC4432A}">
      <dgm:prSet/>
      <dgm:spPr/>
      <dgm:t>
        <a:bodyPr/>
        <a:lstStyle/>
        <a:p>
          <a:endParaRPr lang="en-GB"/>
        </a:p>
      </dgm:t>
    </dgm:pt>
    <dgm:pt modelId="{8B2C9FD7-8EA5-4690-9D54-3CB3DFC65B55}">
      <dgm:prSet custT="1"/>
      <dgm:spPr/>
      <dgm:t>
        <a:bodyPr/>
        <a:lstStyle/>
        <a:p>
          <a:r>
            <a:rPr lang="en-GB" sz="2000" u="sng" dirty="0" smtClean="0">
              <a:solidFill>
                <a:srgbClr val="00498C"/>
              </a:solidFill>
              <a:latin typeface="Arial" charset="0"/>
              <a:cs typeface="Arial" charset="0"/>
            </a:rPr>
            <a:t>Marine Plans </a:t>
          </a:r>
          <a:r>
            <a:rPr lang="en-GB" sz="2000" u="none" dirty="0" smtClean="0">
              <a:solidFill>
                <a:srgbClr val="00498C"/>
              </a:solidFill>
              <a:latin typeface="Arial" charset="0"/>
              <a:cs typeface="Arial" charset="0"/>
            </a:rPr>
            <a:t>(MMO) </a:t>
          </a:r>
          <a:r>
            <a:rPr lang="en-GB" sz="2000" dirty="0" smtClean="0">
              <a:solidFill>
                <a:srgbClr val="00498C"/>
              </a:solidFill>
              <a:latin typeface="Arial" charset="0"/>
              <a:cs typeface="Arial" charset="0"/>
            </a:rPr>
            <a:t>will translate the MPS into detailed policy and spatial guidance for each Marine Plan area to guide and direct decision-making</a:t>
          </a:r>
          <a:endParaRPr lang="en-GB" sz="2000" dirty="0" smtClean="0">
            <a:solidFill>
              <a:srgbClr val="878800"/>
            </a:solidFill>
            <a:latin typeface="Arial" charset="0"/>
            <a:cs typeface="Arial" charset="0"/>
          </a:endParaRPr>
        </a:p>
      </dgm:t>
    </dgm:pt>
    <dgm:pt modelId="{8B9F2247-A870-4D4E-900C-E72AD5B0B4F2}" type="parTrans" cxnId="{6323E758-E933-4B57-8DCB-84D5AB756218}">
      <dgm:prSet/>
      <dgm:spPr/>
      <dgm:t>
        <a:bodyPr/>
        <a:lstStyle/>
        <a:p>
          <a:endParaRPr lang="en-GB"/>
        </a:p>
      </dgm:t>
    </dgm:pt>
    <dgm:pt modelId="{6DCF458D-1731-456C-BFFC-8BF178B41A8E}" type="sibTrans" cxnId="{6323E758-E933-4B57-8DCB-84D5AB756218}">
      <dgm:prSet/>
      <dgm:spPr/>
      <dgm:t>
        <a:bodyPr/>
        <a:lstStyle/>
        <a:p>
          <a:endParaRPr lang="en-GB"/>
        </a:p>
      </dgm:t>
    </dgm:pt>
    <dgm:pt modelId="{2F9D5A8E-3681-412F-8CBE-B231DAE0FE05}" type="pres">
      <dgm:prSet presAssocID="{EF60F729-3761-4731-9DB3-0CE4F77AA9C6}" presName="linearFlow" presStyleCnt="0">
        <dgm:presLayoutVars>
          <dgm:dir/>
          <dgm:animLvl val="lvl"/>
          <dgm:resizeHandles val="exact"/>
        </dgm:presLayoutVars>
      </dgm:prSet>
      <dgm:spPr/>
      <dgm:t>
        <a:bodyPr/>
        <a:lstStyle/>
        <a:p>
          <a:endParaRPr lang="en-GB"/>
        </a:p>
      </dgm:t>
    </dgm:pt>
    <dgm:pt modelId="{0013F2C1-6652-4439-BD1C-4051F8D4CCAA}" type="pres">
      <dgm:prSet presAssocID="{444D5703-C97A-49FE-ACC7-8735CA2FBC0D}" presName="composite" presStyleCnt="0"/>
      <dgm:spPr/>
    </dgm:pt>
    <dgm:pt modelId="{8186F4F8-3589-4FEF-8415-87C19E5516AD}" type="pres">
      <dgm:prSet presAssocID="{444D5703-C97A-49FE-ACC7-8735CA2FBC0D}" presName="parentText" presStyleLbl="alignNode1" presStyleIdx="0" presStyleCnt="3" custLinFactNeighborX="1249" custLinFactNeighborY="24196">
        <dgm:presLayoutVars>
          <dgm:chMax val="1"/>
          <dgm:bulletEnabled val="1"/>
        </dgm:presLayoutVars>
      </dgm:prSet>
      <dgm:spPr/>
      <dgm:t>
        <a:bodyPr/>
        <a:lstStyle/>
        <a:p>
          <a:endParaRPr lang="en-GB"/>
        </a:p>
      </dgm:t>
    </dgm:pt>
    <dgm:pt modelId="{3E437675-5DCE-4218-86ED-F7B6B5AFAAB0}" type="pres">
      <dgm:prSet presAssocID="{444D5703-C97A-49FE-ACC7-8735CA2FBC0D}" presName="descendantText" presStyleLbl="alignAcc1" presStyleIdx="0" presStyleCnt="3" custLinFactNeighborX="224" custLinFactNeighborY="37526">
        <dgm:presLayoutVars>
          <dgm:bulletEnabled val="1"/>
        </dgm:presLayoutVars>
      </dgm:prSet>
      <dgm:spPr/>
      <dgm:t>
        <a:bodyPr/>
        <a:lstStyle/>
        <a:p>
          <a:endParaRPr lang="en-GB"/>
        </a:p>
      </dgm:t>
    </dgm:pt>
    <dgm:pt modelId="{4B311D00-60C1-49E7-8421-955AE9CD9B1F}" type="pres">
      <dgm:prSet presAssocID="{B191B778-50E2-489F-B2DE-E559E3E6BDE5}" presName="sp" presStyleCnt="0"/>
      <dgm:spPr/>
    </dgm:pt>
    <dgm:pt modelId="{3E4F3717-4745-4231-91C8-860979463756}" type="pres">
      <dgm:prSet presAssocID="{8BB3DBE6-53A0-48B8-B762-31E8B86145F2}" presName="composite" presStyleCnt="0"/>
      <dgm:spPr/>
    </dgm:pt>
    <dgm:pt modelId="{27A1BB04-16DF-4006-9CD5-556DD9CC0029}" type="pres">
      <dgm:prSet presAssocID="{8BB3DBE6-53A0-48B8-B762-31E8B86145F2}" presName="parentText" presStyleLbl="alignNode1" presStyleIdx="1" presStyleCnt="3" custLinFactNeighborX="1130" custLinFactNeighborY="8416">
        <dgm:presLayoutVars>
          <dgm:chMax val="1"/>
          <dgm:bulletEnabled val="1"/>
        </dgm:presLayoutVars>
      </dgm:prSet>
      <dgm:spPr/>
      <dgm:t>
        <a:bodyPr/>
        <a:lstStyle/>
        <a:p>
          <a:endParaRPr lang="en-GB"/>
        </a:p>
      </dgm:t>
    </dgm:pt>
    <dgm:pt modelId="{BDBD6757-892D-47E4-827A-99DC0FBB69D1}" type="pres">
      <dgm:prSet presAssocID="{8BB3DBE6-53A0-48B8-B762-31E8B86145F2}" presName="descendantText" presStyleLbl="alignAcc1" presStyleIdx="1" presStyleCnt="3" custLinFactNeighborY="13330">
        <dgm:presLayoutVars>
          <dgm:bulletEnabled val="1"/>
        </dgm:presLayoutVars>
      </dgm:prSet>
      <dgm:spPr/>
      <dgm:t>
        <a:bodyPr/>
        <a:lstStyle/>
        <a:p>
          <a:endParaRPr lang="en-GB"/>
        </a:p>
      </dgm:t>
    </dgm:pt>
    <dgm:pt modelId="{91202589-2CC6-4574-8F20-ACA861B4F76C}" type="pres">
      <dgm:prSet presAssocID="{A82489F2-7F92-49D2-9F82-82D005E96D9F}" presName="sp" presStyleCnt="0"/>
      <dgm:spPr/>
    </dgm:pt>
    <dgm:pt modelId="{B0F0C90E-A55F-40F9-AFC0-F5DAF8DBAC21}" type="pres">
      <dgm:prSet presAssocID="{50548F2F-B75C-4453-A346-669B159AE325}" presName="composite" presStyleCnt="0"/>
      <dgm:spPr/>
    </dgm:pt>
    <dgm:pt modelId="{7E6342C7-0D8C-467A-B6D5-A216C986604B}" type="pres">
      <dgm:prSet presAssocID="{50548F2F-B75C-4453-A346-669B159AE325}" presName="parentText" presStyleLbl="alignNode1" presStyleIdx="2" presStyleCnt="3" custLinFactNeighborX="1124" custLinFactNeighborY="-7713">
        <dgm:presLayoutVars>
          <dgm:chMax val="1"/>
          <dgm:bulletEnabled val="1"/>
        </dgm:presLayoutVars>
      </dgm:prSet>
      <dgm:spPr/>
      <dgm:t>
        <a:bodyPr/>
        <a:lstStyle/>
        <a:p>
          <a:endParaRPr lang="en-GB"/>
        </a:p>
      </dgm:t>
    </dgm:pt>
    <dgm:pt modelId="{91B7AED7-7D2A-46F7-A552-C59B38270E1B}" type="pres">
      <dgm:prSet presAssocID="{50548F2F-B75C-4453-A346-669B159AE325}" presName="descendantText" presStyleLbl="alignAcc1" presStyleIdx="2" presStyleCnt="3" custScaleY="94938" custLinFactNeighborY="-9663">
        <dgm:presLayoutVars>
          <dgm:bulletEnabled val="1"/>
        </dgm:presLayoutVars>
      </dgm:prSet>
      <dgm:spPr/>
      <dgm:t>
        <a:bodyPr/>
        <a:lstStyle/>
        <a:p>
          <a:endParaRPr lang="en-GB"/>
        </a:p>
      </dgm:t>
    </dgm:pt>
  </dgm:ptLst>
  <dgm:cxnLst>
    <dgm:cxn modelId="{5B6450B6-64C0-43B1-86BC-FB0C67FD8D1D}" type="presOf" srcId="{8BB3DBE6-53A0-48B8-B762-31E8B86145F2}" destId="{27A1BB04-16DF-4006-9CD5-556DD9CC0029}" srcOrd="0" destOrd="0" presId="urn:microsoft.com/office/officeart/2005/8/layout/chevron2"/>
    <dgm:cxn modelId="{7F1E9264-9055-4D35-9834-4DE95F522B1E}" type="presOf" srcId="{50548F2F-B75C-4453-A346-669B159AE325}" destId="{7E6342C7-0D8C-467A-B6D5-A216C986604B}" srcOrd="0" destOrd="0" presId="urn:microsoft.com/office/officeart/2005/8/layout/chevron2"/>
    <dgm:cxn modelId="{350717B2-CA5D-4108-83EC-BEA2EEF1B074}" type="presOf" srcId="{648AA076-BEF6-4FC9-B0C4-8A0C0AF6596D}" destId="{3E437675-5DCE-4218-86ED-F7B6B5AFAAB0}" srcOrd="0" destOrd="0" presId="urn:microsoft.com/office/officeart/2005/8/layout/chevron2"/>
    <dgm:cxn modelId="{6323E758-E933-4B57-8DCB-84D5AB756218}" srcId="{50548F2F-B75C-4453-A346-669B159AE325}" destId="{8B2C9FD7-8EA5-4690-9D54-3CB3DFC65B55}" srcOrd="0" destOrd="0" parTransId="{8B9F2247-A870-4D4E-900C-E72AD5B0B4F2}" sibTransId="{6DCF458D-1731-456C-BFFC-8BF178B41A8E}"/>
    <dgm:cxn modelId="{DCD0BB07-C662-42F2-A66D-4B4AC52032D7}" srcId="{EF60F729-3761-4731-9DB3-0CE4F77AA9C6}" destId="{8BB3DBE6-53A0-48B8-B762-31E8B86145F2}" srcOrd="1" destOrd="0" parTransId="{DBC7B64C-7D77-4FA7-84E6-EF36691DC7DA}" sibTransId="{A82489F2-7F92-49D2-9F82-82D005E96D9F}"/>
    <dgm:cxn modelId="{B7640AE1-61A4-49F8-9EE0-6562706ED53F}" srcId="{444D5703-C97A-49FE-ACC7-8735CA2FBC0D}" destId="{648AA076-BEF6-4FC9-B0C4-8A0C0AF6596D}" srcOrd="0" destOrd="0" parTransId="{1C0287F5-D188-48B9-B356-CA513AA82810}" sibTransId="{ED9BAD45-273E-469B-8CF9-EBF0E0FCEB90}"/>
    <dgm:cxn modelId="{C2C6EEF1-875F-4A53-93C3-7E0BB491B42B}" type="presOf" srcId="{0A1F19B0-61D7-40E7-B89F-85B589381B27}" destId="{BDBD6757-892D-47E4-827A-99DC0FBB69D1}" srcOrd="0" destOrd="0" presId="urn:microsoft.com/office/officeart/2005/8/layout/chevron2"/>
    <dgm:cxn modelId="{66CD568B-2C3C-4855-99E7-D70ED8D6AA54}" srcId="{8BB3DBE6-53A0-48B8-B762-31E8B86145F2}" destId="{0A1F19B0-61D7-40E7-B89F-85B589381B27}" srcOrd="0" destOrd="0" parTransId="{746A92D3-2047-4CD7-ADEE-D4D51CE4CC0C}" sibTransId="{48ABFE32-CCBA-4EDE-B09C-93DD9A74021F}"/>
    <dgm:cxn modelId="{83FE33CE-A951-4EAB-8FED-0AF7DBC4432A}" srcId="{EF60F729-3761-4731-9DB3-0CE4F77AA9C6}" destId="{50548F2F-B75C-4453-A346-669B159AE325}" srcOrd="2" destOrd="0" parTransId="{7A4F77E5-66D2-43A0-BB3B-8FB6970126E8}" sibTransId="{41B279FC-D524-42E8-A2FB-1169A345CB56}"/>
    <dgm:cxn modelId="{9E4CBF07-5C26-4180-987F-8A9660F3D66F}" type="presOf" srcId="{8B2C9FD7-8EA5-4690-9D54-3CB3DFC65B55}" destId="{91B7AED7-7D2A-46F7-A552-C59B38270E1B}" srcOrd="0" destOrd="0" presId="urn:microsoft.com/office/officeart/2005/8/layout/chevron2"/>
    <dgm:cxn modelId="{D2F432C5-86AB-477E-9C7D-C993BE0C2C33}" type="presOf" srcId="{EF60F729-3761-4731-9DB3-0CE4F77AA9C6}" destId="{2F9D5A8E-3681-412F-8CBE-B231DAE0FE05}" srcOrd="0" destOrd="0" presId="urn:microsoft.com/office/officeart/2005/8/layout/chevron2"/>
    <dgm:cxn modelId="{ECE77B22-8048-4F20-92AA-788E70480BCA}" type="presOf" srcId="{444D5703-C97A-49FE-ACC7-8735CA2FBC0D}" destId="{8186F4F8-3589-4FEF-8415-87C19E5516AD}" srcOrd="0" destOrd="0" presId="urn:microsoft.com/office/officeart/2005/8/layout/chevron2"/>
    <dgm:cxn modelId="{0E415AE0-DD4B-47AA-A1BF-603B83B90C61}" srcId="{EF60F729-3761-4731-9DB3-0CE4F77AA9C6}" destId="{444D5703-C97A-49FE-ACC7-8735CA2FBC0D}" srcOrd="0" destOrd="0" parTransId="{7C392BF1-7AAB-4C88-8B80-D6600A6E5110}" sibTransId="{B191B778-50E2-489F-B2DE-E559E3E6BDE5}"/>
    <dgm:cxn modelId="{3DDC38F9-D0E4-40EA-9B1F-C76AF4DFC948}" type="presParOf" srcId="{2F9D5A8E-3681-412F-8CBE-B231DAE0FE05}" destId="{0013F2C1-6652-4439-BD1C-4051F8D4CCAA}" srcOrd="0" destOrd="0" presId="urn:microsoft.com/office/officeart/2005/8/layout/chevron2"/>
    <dgm:cxn modelId="{8B7F33D0-4E02-4CE1-BA8A-897636375F41}" type="presParOf" srcId="{0013F2C1-6652-4439-BD1C-4051F8D4CCAA}" destId="{8186F4F8-3589-4FEF-8415-87C19E5516AD}" srcOrd="0" destOrd="0" presId="urn:microsoft.com/office/officeart/2005/8/layout/chevron2"/>
    <dgm:cxn modelId="{E35DE9C3-5962-40CF-881F-FE2DA701D8E1}" type="presParOf" srcId="{0013F2C1-6652-4439-BD1C-4051F8D4CCAA}" destId="{3E437675-5DCE-4218-86ED-F7B6B5AFAAB0}" srcOrd="1" destOrd="0" presId="urn:microsoft.com/office/officeart/2005/8/layout/chevron2"/>
    <dgm:cxn modelId="{6203F2B2-64E5-4939-B71A-A0DF62DDE08F}" type="presParOf" srcId="{2F9D5A8E-3681-412F-8CBE-B231DAE0FE05}" destId="{4B311D00-60C1-49E7-8421-955AE9CD9B1F}" srcOrd="1" destOrd="0" presId="urn:microsoft.com/office/officeart/2005/8/layout/chevron2"/>
    <dgm:cxn modelId="{92B7F05E-6378-4BA1-9382-8A33367E47CD}" type="presParOf" srcId="{2F9D5A8E-3681-412F-8CBE-B231DAE0FE05}" destId="{3E4F3717-4745-4231-91C8-860979463756}" srcOrd="2" destOrd="0" presId="urn:microsoft.com/office/officeart/2005/8/layout/chevron2"/>
    <dgm:cxn modelId="{C2A15396-7FF2-4C7E-AC85-7BA0C9CF5B7F}" type="presParOf" srcId="{3E4F3717-4745-4231-91C8-860979463756}" destId="{27A1BB04-16DF-4006-9CD5-556DD9CC0029}" srcOrd="0" destOrd="0" presId="urn:microsoft.com/office/officeart/2005/8/layout/chevron2"/>
    <dgm:cxn modelId="{9259D717-9D17-4E21-A8D7-F24FB9001ECD}" type="presParOf" srcId="{3E4F3717-4745-4231-91C8-860979463756}" destId="{BDBD6757-892D-47E4-827A-99DC0FBB69D1}" srcOrd="1" destOrd="0" presId="urn:microsoft.com/office/officeart/2005/8/layout/chevron2"/>
    <dgm:cxn modelId="{C0E51C16-392B-46BB-A835-26EC56BEFF0A}" type="presParOf" srcId="{2F9D5A8E-3681-412F-8CBE-B231DAE0FE05}" destId="{91202589-2CC6-4574-8F20-ACA861B4F76C}" srcOrd="3" destOrd="0" presId="urn:microsoft.com/office/officeart/2005/8/layout/chevron2"/>
    <dgm:cxn modelId="{964CD504-E7AE-4688-B237-B7FF55D4D474}" type="presParOf" srcId="{2F9D5A8E-3681-412F-8CBE-B231DAE0FE05}" destId="{B0F0C90E-A55F-40F9-AFC0-F5DAF8DBAC21}" srcOrd="4" destOrd="0" presId="urn:microsoft.com/office/officeart/2005/8/layout/chevron2"/>
    <dgm:cxn modelId="{996B4DA3-88EA-4E1D-B1E1-A1B72C9EA2EE}" type="presParOf" srcId="{B0F0C90E-A55F-40F9-AFC0-F5DAF8DBAC21}" destId="{7E6342C7-0D8C-467A-B6D5-A216C986604B}" srcOrd="0" destOrd="0" presId="urn:microsoft.com/office/officeart/2005/8/layout/chevron2"/>
    <dgm:cxn modelId="{DD8DF341-C277-441A-BFED-1682D84B6207}" type="presParOf" srcId="{B0F0C90E-A55F-40F9-AFC0-F5DAF8DBAC21}" destId="{91B7AED7-7D2A-46F7-A552-C59B38270E1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6F4F8-3589-4FEF-8415-87C19E5516AD}">
      <dsp:nvSpPr>
        <dsp:cNvPr id="0" name=""/>
        <dsp:cNvSpPr/>
      </dsp:nvSpPr>
      <dsp:spPr>
        <a:xfrm rot="5400000">
          <a:off x="-260531" y="724674"/>
          <a:ext cx="1844377" cy="12910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MCAA</a:t>
          </a:r>
          <a:endParaRPr lang="en-GB" sz="2000" b="1" kern="1200" dirty="0">
            <a:latin typeface="Arial" panose="020B0604020202020204" pitchFamily="34" charset="0"/>
            <a:cs typeface="Arial" panose="020B0604020202020204" pitchFamily="34" charset="0"/>
          </a:endParaRPr>
        </a:p>
      </dsp:txBody>
      <dsp:txXfrm rot="-5400000">
        <a:off x="16126" y="1093549"/>
        <a:ext cx="1291064" cy="553313"/>
      </dsp:txXfrm>
    </dsp:sp>
    <dsp:sp modelId="{3E437675-5DCE-4218-86ED-F7B6B5AFAAB0}">
      <dsp:nvSpPr>
        <dsp:cNvPr id="0" name=""/>
        <dsp:cNvSpPr/>
      </dsp:nvSpPr>
      <dsp:spPr>
        <a:xfrm rot="5400000">
          <a:off x="3920685" y="-2177990"/>
          <a:ext cx="1198845" cy="64580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u="sng" kern="1200" dirty="0" smtClean="0">
              <a:solidFill>
                <a:srgbClr val="00498C"/>
              </a:solidFill>
              <a:latin typeface="Arial" charset="0"/>
              <a:cs typeface="Arial" charset="0"/>
            </a:rPr>
            <a:t>Marine and Coastal Access Act </a:t>
          </a:r>
          <a:r>
            <a:rPr lang="en-GB" sz="2000" kern="1200" dirty="0" smtClean="0">
              <a:solidFill>
                <a:srgbClr val="00498C"/>
              </a:solidFill>
              <a:latin typeface="Arial" charset="0"/>
              <a:cs typeface="Arial" charset="0"/>
            </a:rPr>
            <a:t>provides legislative basis for a marine planning system</a:t>
          </a:r>
          <a:endParaRPr lang="en-GB" sz="2000" kern="1200" dirty="0"/>
        </a:p>
      </dsp:txBody>
      <dsp:txXfrm rot="-5400000">
        <a:off x="1291065" y="510153"/>
        <a:ext cx="6399564" cy="1081799"/>
      </dsp:txXfrm>
    </dsp:sp>
    <dsp:sp modelId="{27A1BB04-16DF-4006-9CD5-556DD9CC0029}">
      <dsp:nvSpPr>
        <dsp:cNvPr id="0" name=""/>
        <dsp:cNvSpPr/>
      </dsp:nvSpPr>
      <dsp:spPr>
        <a:xfrm rot="5400000">
          <a:off x="-262067" y="2086283"/>
          <a:ext cx="1844377" cy="12910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MPS</a:t>
          </a:r>
          <a:endParaRPr lang="en-GB" sz="2000" b="1" kern="1200" dirty="0">
            <a:latin typeface="Arial" panose="020B0604020202020204" pitchFamily="34" charset="0"/>
            <a:cs typeface="Arial" panose="020B0604020202020204" pitchFamily="34" charset="0"/>
          </a:endParaRPr>
        </a:p>
      </dsp:txBody>
      <dsp:txXfrm rot="-5400000">
        <a:off x="14590" y="2455158"/>
        <a:ext cx="1291064" cy="553313"/>
      </dsp:txXfrm>
    </dsp:sp>
    <dsp:sp modelId="{BDBD6757-892D-47E4-827A-99DC0FBB69D1}">
      <dsp:nvSpPr>
        <dsp:cNvPr id="0" name=""/>
        <dsp:cNvSpPr/>
      </dsp:nvSpPr>
      <dsp:spPr>
        <a:xfrm rot="5400000">
          <a:off x="3920685" y="-815410"/>
          <a:ext cx="1198845" cy="64580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u="sng" kern="1200" dirty="0" smtClean="0">
              <a:solidFill>
                <a:srgbClr val="00498C"/>
              </a:solidFill>
              <a:latin typeface="Arial" charset="0"/>
              <a:cs typeface="Arial" charset="0"/>
            </a:rPr>
            <a:t>Marine Policy Statement </a:t>
          </a:r>
          <a:r>
            <a:rPr lang="en-GB" sz="2000" kern="1200" dirty="0" smtClean="0">
              <a:solidFill>
                <a:srgbClr val="00498C"/>
              </a:solidFill>
              <a:latin typeface="Arial" charset="0"/>
              <a:cs typeface="Arial" charset="0"/>
            </a:rPr>
            <a:t>is the framework for marine plans and taking decisions  </a:t>
          </a:r>
          <a:endParaRPr lang="en-GB" sz="2000" kern="1200" dirty="0"/>
        </a:p>
      </dsp:txBody>
      <dsp:txXfrm rot="-5400000">
        <a:off x="1291065" y="1872733"/>
        <a:ext cx="6399564" cy="1081799"/>
      </dsp:txXfrm>
    </dsp:sp>
    <dsp:sp modelId="{7E6342C7-0D8C-467A-B6D5-A216C986604B}">
      <dsp:nvSpPr>
        <dsp:cNvPr id="0" name=""/>
        <dsp:cNvSpPr/>
      </dsp:nvSpPr>
      <dsp:spPr>
        <a:xfrm rot="5400000">
          <a:off x="-262145" y="3441456"/>
          <a:ext cx="1844377" cy="129106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anose="020B0604020202020204" pitchFamily="34" charset="0"/>
              <a:cs typeface="Arial" panose="020B0604020202020204" pitchFamily="34" charset="0"/>
            </a:rPr>
            <a:t>Marine Plans</a:t>
          </a:r>
          <a:endParaRPr lang="en-GB" sz="2000" b="1" kern="1200" dirty="0">
            <a:latin typeface="Arial" panose="020B0604020202020204" pitchFamily="34" charset="0"/>
            <a:cs typeface="Arial" panose="020B0604020202020204" pitchFamily="34" charset="0"/>
          </a:endParaRPr>
        </a:p>
      </dsp:txBody>
      <dsp:txXfrm rot="-5400000">
        <a:off x="14512" y="3810331"/>
        <a:ext cx="1291064" cy="553313"/>
      </dsp:txXfrm>
    </dsp:sp>
    <dsp:sp modelId="{91B7AED7-7D2A-46F7-A552-C59B38270E1B}">
      <dsp:nvSpPr>
        <dsp:cNvPr id="0" name=""/>
        <dsp:cNvSpPr/>
      </dsp:nvSpPr>
      <dsp:spPr>
        <a:xfrm rot="5400000">
          <a:off x="3951028" y="561590"/>
          <a:ext cx="1138159" cy="645808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u="sng" kern="1200" dirty="0" smtClean="0">
              <a:solidFill>
                <a:srgbClr val="00498C"/>
              </a:solidFill>
              <a:latin typeface="Arial" charset="0"/>
              <a:cs typeface="Arial" charset="0"/>
            </a:rPr>
            <a:t>Marine Plans </a:t>
          </a:r>
          <a:r>
            <a:rPr lang="en-GB" sz="2000" u="none" kern="1200" dirty="0" smtClean="0">
              <a:solidFill>
                <a:srgbClr val="00498C"/>
              </a:solidFill>
              <a:latin typeface="Arial" charset="0"/>
              <a:cs typeface="Arial" charset="0"/>
            </a:rPr>
            <a:t>(MMO) </a:t>
          </a:r>
          <a:r>
            <a:rPr lang="en-GB" sz="2000" kern="1200" dirty="0" smtClean="0">
              <a:solidFill>
                <a:srgbClr val="00498C"/>
              </a:solidFill>
              <a:latin typeface="Arial" charset="0"/>
              <a:cs typeface="Arial" charset="0"/>
            </a:rPr>
            <a:t>will translate the MPS into detailed policy and spatial guidance for each Marine Plan area to guide and direct decision-making</a:t>
          </a:r>
          <a:endParaRPr lang="en-GB" sz="2000" kern="1200" dirty="0" smtClean="0">
            <a:solidFill>
              <a:srgbClr val="878800"/>
            </a:solidFill>
            <a:latin typeface="Arial" charset="0"/>
            <a:cs typeface="Arial" charset="0"/>
          </a:endParaRPr>
        </a:p>
      </dsp:txBody>
      <dsp:txXfrm rot="-5400000">
        <a:off x="1291064" y="3277114"/>
        <a:ext cx="6402527" cy="10270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88C653A-80C0-4A14-8269-4F8EB5B06387}" type="datetimeFigureOut">
              <a:rPr lang="en-GB"/>
              <a:pPr>
                <a:defRPr/>
              </a:pPr>
              <a:t>12/09/2019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4B2CA0A-D06A-48BE-9614-B21527A5EB48}" type="slidenum">
              <a:rPr lang="en-GB" altLang="en-US"/>
              <a:pPr>
                <a:defRPr/>
              </a:pPr>
              <a:t>‹#›</a:t>
            </a:fld>
            <a:endParaRPr lang="en-GB" altLang="en-US"/>
          </a:p>
        </p:txBody>
      </p:sp>
    </p:spTree>
    <p:extLst>
      <p:ext uri="{BB962C8B-B14F-4D97-AF65-F5344CB8AC3E}">
        <p14:creationId xmlns:p14="http://schemas.microsoft.com/office/powerpoint/2010/main" val="4179040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Waveney_District"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en.wikipedia.org/wiki/Suffolk_Coastal#cite_note-2" TargetMode="External"/><Relationship Id="rId4" Type="http://schemas.openxmlformats.org/officeDocument/2006/relationships/hyperlink" Target="https://en.wikipedia.org/wiki/East_Suffolk_(distric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7B1A1E-117E-4674-A4B7-3C731B65D50B}" type="slidenum">
              <a:rPr lang="en-GB" altLang="en-US" smtClean="0">
                <a:latin typeface="Arial" panose="020B0604020202020204" pitchFamily="34" charset="0"/>
              </a:rPr>
              <a:pPr>
                <a:spcBef>
                  <a:spcPct val="0"/>
                </a:spcBef>
              </a:pPr>
              <a:t>1</a:t>
            </a:fld>
            <a:endParaRPr lang="en-GB" altLang="en-US" smtClean="0">
              <a:latin typeface="Arial" panose="020B0604020202020204" pitchFamily="34" charset="0"/>
            </a:endParaRPr>
          </a:p>
        </p:txBody>
      </p:sp>
    </p:spTree>
    <p:extLst>
      <p:ext uri="{BB962C8B-B14F-4D97-AF65-F5344CB8AC3E}">
        <p14:creationId xmlns:p14="http://schemas.microsoft.com/office/powerpoint/2010/main" val="128731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State that government – national level, local government – local level</a:t>
            </a:r>
          </a:p>
          <a:p>
            <a:pPr eaLnBrk="1" hangingPunct="1">
              <a:spcBef>
                <a:spcPct val="0"/>
              </a:spcBef>
            </a:pPr>
            <a:r>
              <a:rPr lang="en-GB" altLang="en-US" smtClean="0"/>
              <a:t>Industry/sector reps – both national and local</a:t>
            </a:r>
          </a:p>
          <a:p>
            <a:pPr eaLnBrk="1" hangingPunct="1">
              <a:spcBef>
                <a:spcPct val="0"/>
              </a:spcBef>
            </a:pPr>
            <a:r>
              <a:rPr lang="en-GB" altLang="en-US" smtClean="0"/>
              <a:t>SFG – national</a:t>
            </a:r>
          </a:p>
          <a:p>
            <a:pPr eaLnBrk="1" hangingPunct="1">
              <a:spcBef>
                <a:spcPct val="0"/>
              </a:spcBef>
            </a:pPr>
            <a:r>
              <a:rPr lang="en-GB" altLang="en-US" smtClean="0"/>
              <a:t>Coastal partnerships – local</a:t>
            </a:r>
          </a:p>
          <a:p>
            <a:pPr eaLnBrk="1" hangingPunct="1">
              <a:spcBef>
                <a:spcPct val="0"/>
              </a:spcBef>
            </a:pPr>
            <a:r>
              <a:rPr lang="en-GB" altLang="en-US" smtClean="0"/>
              <a:t>NGOs – both</a:t>
            </a:r>
          </a:p>
          <a:p>
            <a:pPr eaLnBrk="1" hangingPunct="1">
              <a:spcBef>
                <a:spcPct val="0"/>
              </a:spcBef>
            </a:pPr>
            <a:r>
              <a:rPr lang="en-GB" altLang="en-US" smtClean="0"/>
              <a:t>Academia – both</a:t>
            </a:r>
          </a:p>
          <a:p>
            <a:pPr eaLnBrk="1" hangingPunct="1">
              <a:spcBef>
                <a:spcPct val="0"/>
              </a:spcBef>
            </a:pPr>
            <a:r>
              <a:rPr lang="en-GB" altLang="en-US" smtClean="0"/>
              <a:t>IFCAs – local</a:t>
            </a:r>
          </a:p>
          <a:p>
            <a:pPr eaLnBrk="1" hangingPunct="1">
              <a:spcBef>
                <a:spcPct val="0"/>
              </a:spcBef>
            </a:pPr>
            <a:r>
              <a:rPr lang="en-GB" altLang="en-US" smtClean="0"/>
              <a:t>Public – local</a:t>
            </a:r>
          </a:p>
          <a:p>
            <a:pPr eaLnBrk="1" hangingPunct="1">
              <a:spcBef>
                <a:spcPct val="0"/>
              </a:spcBef>
            </a:pPr>
            <a:r>
              <a:rPr lang="en-GB" altLang="en-US" smtClean="0"/>
              <a:t>Delivery partners -  local /national</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DF856E-4325-4419-B26C-45176F9342FD}" type="slidenum">
              <a:rPr lang="en-GB" altLang="en-US">
                <a:solidFill>
                  <a:srgbClr val="000000"/>
                </a:solidFill>
                <a:latin typeface="Arial" panose="020B0604020202020204" pitchFamily="34" charset="0"/>
              </a:rPr>
              <a:pPr>
                <a:spcBef>
                  <a:spcPct val="0"/>
                </a:spcBef>
              </a:pPr>
              <a:t>11</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81831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Operation</a:t>
            </a:r>
            <a:r>
              <a:rPr lang="en-GB" baseline="0" dirty="0" smtClean="0"/>
              <a:t>al links to integration</a:t>
            </a:r>
          </a:p>
          <a:p>
            <a:endParaRPr lang="en-GB" baseline="0" dirty="0" smtClean="0"/>
          </a:p>
          <a:p>
            <a:r>
              <a:rPr lang="en-GB" baseline="0" dirty="0" smtClean="0"/>
              <a:t>Links to MHCLG, Defra </a:t>
            </a:r>
            <a:endParaRPr lang="en-GB" dirty="0"/>
          </a:p>
        </p:txBody>
      </p:sp>
      <p:sp>
        <p:nvSpPr>
          <p:cNvPr id="4" name="Slide Number Placeholder 3"/>
          <p:cNvSpPr>
            <a:spLocks noGrp="1"/>
          </p:cNvSpPr>
          <p:nvPr>
            <p:ph type="sldNum" sz="quarter" idx="10"/>
          </p:nvPr>
        </p:nvSpPr>
        <p:spPr/>
        <p:txBody>
          <a:bodyPr/>
          <a:lstStyle/>
          <a:p>
            <a:pPr>
              <a:defRPr/>
            </a:pPr>
            <a:fld id="{84B2CA0A-D06A-48BE-9614-B21527A5EB48}" type="slidenum">
              <a:rPr lang="en-GB" altLang="en-US" smtClean="0"/>
              <a:pPr>
                <a:defRPr/>
              </a:pPr>
              <a:t>12</a:t>
            </a:fld>
            <a:endParaRPr lang="en-GB" altLang="en-US"/>
          </a:p>
        </p:txBody>
      </p:sp>
    </p:spTree>
    <p:extLst>
      <p:ext uri="{BB962C8B-B14F-4D97-AF65-F5344CB8AC3E}">
        <p14:creationId xmlns:p14="http://schemas.microsoft.com/office/powerpoint/2010/main" val="282860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Paragraph</a:t>
            </a:r>
            <a:r>
              <a:rPr lang="en-GB" baseline="0" dirty="0" smtClean="0"/>
              <a:t> 166 </a:t>
            </a:r>
            <a:endParaRPr lang="en-GB" dirty="0"/>
          </a:p>
        </p:txBody>
      </p:sp>
      <p:sp>
        <p:nvSpPr>
          <p:cNvPr id="4" name="Slide Number Placeholder 3"/>
          <p:cNvSpPr>
            <a:spLocks noGrp="1"/>
          </p:cNvSpPr>
          <p:nvPr>
            <p:ph type="sldNum" sz="quarter" idx="10"/>
          </p:nvPr>
        </p:nvSpPr>
        <p:spPr/>
        <p:txBody>
          <a:bodyPr/>
          <a:lstStyle/>
          <a:p>
            <a:pPr>
              <a:defRPr/>
            </a:pPr>
            <a:fld id="{84B2CA0A-D06A-48BE-9614-B21527A5EB48}" type="slidenum">
              <a:rPr lang="en-GB" altLang="en-US" smtClean="0"/>
              <a:pPr>
                <a:defRPr/>
              </a:pPr>
              <a:t>15</a:t>
            </a:fld>
            <a:endParaRPr lang="en-GB" altLang="en-US"/>
          </a:p>
        </p:txBody>
      </p:sp>
    </p:spTree>
    <p:extLst>
      <p:ext uri="{BB962C8B-B14F-4D97-AF65-F5344CB8AC3E}">
        <p14:creationId xmlns:p14="http://schemas.microsoft.com/office/powerpoint/2010/main" val="3333644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The overlap ensures that marine and land planning will address the whole of the marine and terrestrial environments respectively.</a:t>
            </a:r>
          </a:p>
          <a:p>
            <a:pPr eaLnBrk="1" hangingPunct="1">
              <a:spcBef>
                <a:spcPct val="0"/>
              </a:spcBef>
            </a:pPr>
            <a:r>
              <a:rPr lang="en-GB" altLang="en-US" dirty="0" smtClean="0"/>
              <a:t>The localism act places a duty on Local Authorities and public bodies to engage to maximise the effectiveness of local and marine plan preparation.</a:t>
            </a:r>
          </a:p>
          <a:p>
            <a:pPr eaLnBrk="1" hangingPunct="1">
              <a:spcBef>
                <a:spcPct val="0"/>
              </a:spcBef>
            </a:pPr>
            <a:r>
              <a:rPr lang="en-GB" altLang="en-US" dirty="0" smtClean="0"/>
              <a:t>The marine and coastal access act requires marine plan authorities to engage with LAs</a:t>
            </a:r>
          </a:p>
          <a:p>
            <a:pPr eaLnBrk="1" hangingPunct="1">
              <a:spcBef>
                <a:spcPct val="0"/>
              </a:spcBef>
            </a:pPr>
            <a:r>
              <a:rPr lang="en-GB" altLang="en-US" dirty="0" smtClean="0"/>
              <a:t>These duties ensure that marine and land planning jointly address marine and land matters in a consistent way.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4705F4-0F08-4CF4-ACA8-3287E49B029B}" type="slidenum">
              <a:rPr lang="en-GB" altLang="en-US" smtClean="0">
                <a:solidFill>
                  <a:srgbClr val="000000"/>
                </a:solidFill>
                <a:latin typeface="Arial" panose="020B0604020202020204" pitchFamily="34" charset="0"/>
              </a:rPr>
              <a:pPr>
                <a:spcBef>
                  <a:spcPct val="0"/>
                </a:spcBef>
              </a:pPr>
              <a:t>17</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79886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Local</a:t>
            </a:r>
            <a:r>
              <a:rPr lang="en-GB" baseline="0" dirty="0" smtClean="0"/>
              <a:t> Authority planners are actively seeking us out rather than us always going to them. Retained knowledge of marine planning. </a:t>
            </a:r>
            <a:endParaRPr lang="en-GB" dirty="0"/>
          </a:p>
        </p:txBody>
      </p:sp>
      <p:sp>
        <p:nvSpPr>
          <p:cNvPr id="4" name="Slide Number Placeholder 3"/>
          <p:cNvSpPr>
            <a:spLocks noGrp="1"/>
          </p:cNvSpPr>
          <p:nvPr>
            <p:ph type="sldNum" sz="quarter" idx="10"/>
          </p:nvPr>
        </p:nvSpPr>
        <p:spPr/>
        <p:txBody>
          <a:bodyPr/>
          <a:lstStyle/>
          <a:p>
            <a:pPr>
              <a:defRPr/>
            </a:pPr>
            <a:fld id="{84B2CA0A-D06A-48BE-9614-B21527A5EB48}" type="slidenum">
              <a:rPr lang="en-GB" altLang="en-US" smtClean="0"/>
              <a:pPr>
                <a:defRPr/>
              </a:pPr>
              <a:t>19</a:t>
            </a:fld>
            <a:endParaRPr lang="en-GB" altLang="en-US"/>
          </a:p>
        </p:txBody>
      </p:sp>
    </p:spTree>
    <p:extLst>
      <p:ext uri="{BB962C8B-B14F-4D97-AF65-F5344CB8AC3E}">
        <p14:creationId xmlns:p14="http://schemas.microsoft.com/office/powerpoint/2010/main" val="930752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slide shows marine planning and licensing in context with terrestrial planning</a:t>
            </a:r>
          </a:p>
          <a:p>
            <a:pPr eaLnBrk="1" hangingPunct="1">
              <a:spcBef>
                <a:spcPct val="0"/>
              </a:spcBef>
            </a:pPr>
            <a:r>
              <a:rPr lang="en-GB" altLang="en-US" smtClean="0"/>
              <a:t>There are cross over responsibilities between terrestrial and marine regimes</a:t>
            </a:r>
          </a:p>
          <a:p>
            <a:pPr eaLnBrk="1" hangingPunct="1">
              <a:spcBef>
                <a:spcPct val="0"/>
              </a:spcBef>
            </a:pPr>
            <a:r>
              <a:rPr lang="en-GB" altLang="en-US" smtClean="0"/>
              <a:t>Terrestrial planning extends down to low water springs and marine planning extends up to high water springs – there is an area of overlap between the two.</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60A71B8-D76D-4B5D-8AA2-E7A22428B96A}" type="slidenum">
              <a:rPr lang="en-GB" altLang="en-US" smtClean="0">
                <a:solidFill>
                  <a:srgbClr val="000000"/>
                </a:solidFill>
                <a:latin typeface="Arial" panose="020B0604020202020204" pitchFamily="34" charset="0"/>
              </a:rPr>
              <a:pPr>
                <a:spcBef>
                  <a:spcPct val="0"/>
                </a:spcBef>
              </a:pPr>
              <a:t>20</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553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East Marine Plan</a:t>
            </a:r>
            <a:r>
              <a:rPr lang="en-GB" sz="1200" b="0" i="0" kern="1200" baseline="0" dirty="0" smtClean="0">
                <a:solidFill>
                  <a:schemeClr val="tx1"/>
                </a:solidFill>
                <a:effectLst/>
                <a:latin typeface="+mn-lt"/>
                <a:ea typeface="+mn-ea"/>
                <a:cs typeface="+mn-cs"/>
              </a:rPr>
              <a:t> area. </a:t>
            </a:r>
            <a:r>
              <a:rPr lang="en-GB" sz="1200" b="0" i="0" kern="1200" dirty="0" smtClean="0">
                <a:solidFill>
                  <a:schemeClr val="tx1"/>
                </a:solidFill>
                <a:effectLst/>
                <a:latin typeface="+mn-lt"/>
                <a:ea typeface="+mn-ea"/>
                <a:cs typeface="+mn-cs"/>
              </a:rPr>
              <a:t>Suffolk Coastal district was merged with </a:t>
            </a:r>
            <a:r>
              <a:rPr lang="en-GB" sz="1200" b="0" i="0" u="none" strike="noStrike" kern="1200" dirty="0" smtClean="0">
                <a:solidFill>
                  <a:schemeClr val="tx1"/>
                </a:solidFill>
                <a:effectLst/>
                <a:latin typeface="+mn-lt"/>
                <a:ea typeface="+mn-ea"/>
                <a:cs typeface="+mn-cs"/>
                <a:hlinkClick r:id="rId3" tooltip="Waveney District"/>
              </a:rPr>
              <a:t>Waveney</a:t>
            </a:r>
            <a:r>
              <a:rPr lang="en-GB" sz="1200" b="0" i="0" kern="1200" dirty="0" smtClean="0">
                <a:solidFill>
                  <a:schemeClr val="tx1"/>
                </a:solidFill>
                <a:effectLst/>
                <a:latin typeface="+mn-lt"/>
                <a:ea typeface="+mn-ea"/>
                <a:cs typeface="+mn-cs"/>
              </a:rPr>
              <a:t> district on 1 April 2019 to form the new </a:t>
            </a:r>
            <a:r>
              <a:rPr lang="en-GB" sz="1200" b="0" i="0" u="none" strike="noStrike" kern="1200" dirty="0" smtClean="0">
                <a:solidFill>
                  <a:schemeClr val="tx1"/>
                </a:solidFill>
                <a:effectLst/>
                <a:latin typeface="+mn-lt"/>
                <a:ea typeface="+mn-ea"/>
                <a:cs typeface="+mn-cs"/>
                <a:hlinkClick r:id="rId4" tooltip="East Suffolk (district)"/>
              </a:rPr>
              <a:t>East Suffolk</a:t>
            </a:r>
            <a:r>
              <a:rPr lang="en-GB" sz="1200" b="0" i="0" kern="1200" dirty="0" smtClean="0">
                <a:solidFill>
                  <a:schemeClr val="tx1"/>
                </a:solidFill>
                <a:effectLst/>
                <a:latin typeface="+mn-lt"/>
                <a:ea typeface="+mn-ea"/>
                <a:cs typeface="+mn-cs"/>
              </a:rPr>
              <a:t> district.</a:t>
            </a:r>
            <a:r>
              <a:rPr lang="en-GB" sz="1200" b="0" i="0" u="none" strike="noStrike" kern="1200" baseline="30000" dirty="0" smtClean="0">
                <a:solidFill>
                  <a:schemeClr val="tx1"/>
                </a:solidFill>
                <a:effectLst/>
                <a:latin typeface="+mn-lt"/>
                <a:ea typeface="+mn-ea"/>
                <a:cs typeface="+mn-cs"/>
                <a:hlinkClick r:id="rId5"/>
              </a:rPr>
              <a:t>[2]</a:t>
            </a:r>
            <a:endParaRPr lang="en-GB" dirty="0"/>
          </a:p>
        </p:txBody>
      </p:sp>
      <p:sp>
        <p:nvSpPr>
          <p:cNvPr id="4" name="Slide Number Placeholder 3"/>
          <p:cNvSpPr>
            <a:spLocks noGrp="1"/>
          </p:cNvSpPr>
          <p:nvPr>
            <p:ph type="sldNum" sz="quarter" idx="10"/>
          </p:nvPr>
        </p:nvSpPr>
        <p:spPr/>
        <p:txBody>
          <a:bodyPr/>
          <a:lstStyle/>
          <a:p>
            <a:pPr>
              <a:defRPr/>
            </a:pPr>
            <a:fld id="{84B2CA0A-D06A-48BE-9614-B21527A5EB48}" type="slidenum">
              <a:rPr lang="en-GB" altLang="en-US" smtClean="0"/>
              <a:pPr>
                <a:defRPr/>
              </a:pPr>
              <a:t>22</a:t>
            </a:fld>
            <a:endParaRPr lang="en-GB" altLang="en-US"/>
          </a:p>
        </p:txBody>
      </p:sp>
    </p:spTree>
    <p:extLst>
      <p:ext uri="{BB962C8B-B14F-4D97-AF65-F5344CB8AC3E}">
        <p14:creationId xmlns:p14="http://schemas.microsoft.com/office/powerpoint/2010/main" val="3611511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4705F4-0F08-4CF4-ACA8-3287E49B029B}" type="slidenum">
              <a:rPr lang="en-GB" altLang="en-US" smtClean="0">
                <a:solidFill>
                  <a:srgbClr val="000000"/>
                </a:solidFill>
                <a:latin typeface="Arial" panose="020B0604020202020204" pitchFamily="34" charset="0"/>
              </a:rPr>
              <a:pPr>
                <a:spcBef>
                  <a:spcPct val="0"/>
                </a:spcBef>
              </a:pPr>
              <a:t>24</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56473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Planning in itself is</a:t>
            </a:r>
            <a:r>
              <a:rPr lang="en-GB" altLang="en-US" baseline="0" dirty="0" smtClean="0"/>
              <a:t> a detailed document industry. It has to be with statutory documents such as plans either local or marine for example. However, the use of these plans either by applicants, decision makers, interested parties is limited </a:t>
            </a:r>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4705F4-0F08-4CF4-ACA8-3287E49B029B}" type="slidenum">
              <a:rPr lang="en-GB" altLang="en-US" smtClean="0">
                <a:solidFill>
                  <a:srgbClr val="000000"/>
                </a:solidFill>
                <a:latin typeface="Arial" panose="020B0604020202020204" pitchFamily="34" charset="0"/>
              </a:rPr>
              <a:pPr>
                <a:spcBef>
                  <a:spcPct val="0"/>
                </a:spcBef>
              </a:pPr>
              <a:t>25</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02138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Planning in itself is</a:t>
            </a:r>
            <a:r>
              <a:rPr lang="en-GB" altLang="en-US" baseline="0" dirty="0" smtClean="0"/>
              <a:t> a detailed document industry. It has to be with statutory documents such as plans either local or marine for example. However, the use of these plans either by applicants, decision makers, interested parties is limited </a:t>
            </a:r>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4705F4-0F08-4CF4-ACA8-3287E49B029B}" type="slidenum">
              <a:rPr lang="en-GB" altLang="en-US" smtClean="0">
                <a:solidFill>
                  <a:srgbClr val="000000"/>
                </a:solidFill>
                <a:latin typeface="Arial" panose="020B0604020202020204" pitchFamily="34" charset="0"/>
              </a:rPr>
              <a:pPr>
                <a:spcBef>
                  <a:spcPct val="0"/>
                </a:spcBef>
              </a:pPr>
              <a:t>26</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15879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55600" indent="-355600" eaLnBrk="1" hangingPunct="1">
              <a:spcBef>
                <a:spcPct val="0"/>
              </a:spcBef>
            </a:pPr>
            <a:r>
              <a:rPr lang="en-GB" altLang="en-US" smtClean="0">
                <a:latin typeface="Arial" panose="020B0604020202020204" pitchFamily="34" charset="0"/>
                <a:cs typeface="Arial" panose="020B0604020202020204" pitchFamily="34" charset="0"/>
              </a:rPr>
              <a:t>Once adopted marine plans become statutory</a:t>
            </a:r>
          </a:p>
          <a:p>
            <a:pPr marL="355600" indent="-355600" eaLnBrk="1" hangingPunct="1">
              <a:spcBef>
                <a:spcPct val="0"/>
              </a:spcBef>
            </a:pPr>
            <a:r>
              <a:rPr lang="en-GB" altLang="en-US" smtClean="0">
                <a:latin typeface="Arial" panose="020B0604020202020204" pitchFamily="34" charset="0"/>
                <a:cs typeface="Arial" panose="020B0604020202020204" pitchFamily="34" charset="0"/>
              </a:rPr>
              <a:t>They are underpinned by the marine and coastal access act and the marine policy statement</a:t>
            </a:r>
          </a:p>
          <a:p>
            <a:pPr marL="355600" indent="-355600" eaLnBrk="1" hangingPunct="1">
              <a:spcBef>
                <a:spcPct val="0"/>
              </a:spcBef>
            </a:pPr>
            <a:r>
              <a:rPr lang="en-GB" altLang="en-US" smtClean="0">
                <a:latin typeface="Arial" panose="020B0604020202020204" pitchFamily="34" charset="0"/>
                <a:cs typeface="Arial" panose="020B0604020202020204" pitchFamily="34" charset="0"/>
              </a:rPr>
              <a:t>The guide for local councils provides a simple aid memoire for the process (this document is available online on the MMO website)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E74B40-A571-42C1-8994-198DB88557EA}" type="slidenum">
              <a:rPr lang="en-GB" altLang="en-US" smtClean="0">
                <a:solidFill>
                  <a:srgbClr val="000000"/>
                </a:solidFill>
                <a:latin typeface="Arial" panose="020B0604020202020204" pitchFamily="34" charset="0"/>
              </a:rPr>
              <a:pPr>
                <a:spcBef>
                  <a:spcPct val="0"/>
                </a:spcBef>
              </a:pPr>
              <a:t>3</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761708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Planning in itself is</a:t>
            </a:r>
            <a:r>
              <a:rPr lang="en-GB" altLang="en-US" baseline="0" dirty="0" smtClean="0"/>
              <a:t> a detailed document industry. It has to be with statutory documents such as plans either local or marine for example. However, the use of these plans either by applicants, decision makers, interested parties is limited </a:t>
            </a:r>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4705F4-0F08-4CF4-ACA8-3287E49B029B}" type="slidenum">
              <a:rPr lang="en-GB" altLang="en-US" smtClean="0">
                <a:solidFill>
                  <a:srgbClr val="000000"/>
                </a:solidFill>
                <a:latin typeface="Arial" panose="020B0604020202020204" pitchFamily="34" charset="0"/>
              </a:rPr>
              <a:pPr>
                <a:spcBef>
                  <a:spcPct val="0"/>
                </a:spcBef>
              </a:pPr>
              <a:t>27</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24107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Planning in itself is</a:t>
            </a:r>
            <a:r>
              <a:rPr lang="en-GB" altLang="en-US" baseline="0" dirty="0" smtClean="0"/>
              <a:t> a detailed document industry. It has to be with statutory documents such as plans either local or marine for example. However, the use of these plans either by applicants, decision makers, interested parties is limited </a:t>
            </a:r>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4705F4-0F08-4CF4-ACA8-3287E49B029B}" type="slidenum">
              <a:rPr lang="en-GB" altLang="en-US" smtClean="0">
                <a:solidFill>
                  <a:srgbClr val="000000"/>
                </a:solidFill>
                <a:latin typeface="Arial" panose="020B0604020202020204" pitchFamily="34" charset="0"/>
              </a:rPr>
              <a:pPr>
                <a:spcBef>
                  <a:spcPct val="0"/>
                </a:spcBef>
              </a:pPr>
              <a:t>28</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834577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Marine Planning</a:t>
            </a:r>
            <a:r>
              <a:rPr lang="en-GB" sz="1200" b="0" i="0" kern="1200" baseline="0" dirty="0" smtClean="0">
                <a:solidFill>
                  <a:schemeClr val="tx1"/>
                </a:solidFill>
                <a:effectLst/>
                <a:latin typeface="+mn-lt"/>
                <a:ea typeface="+mn-ea"/>
                <a:cs typeface="+mn-cs"/>
              </a:rPr>
              <a:t> cannot be viewed necessarily through the same glasses as terrestrial planning, it is in </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4B2CA0A-D06A-48BE-9614-B21527A5EB48}" type="slidenum">
              <a:rPr lang="en-GB" altLang="en-US" smtClean="0"/>
              <a:pPr>
                <a:defRPr/>
              </a:pPr>
              <a:t>29</a:t>
            </a:fld>
            <a:endParaRPr lang="en-GB" altLang="en-US"/>
          </a:p>
        </p:txBody>
      </p:sp>
    </p:spTree>
    <p:extLst>
      <p:ext uri="{BB962C8B-B14F-4D97-AF65-F5344CB8AC3E}">
        <p14:creationId xmlns:p14="http://schemas.microsoft.com/office/powerpoint/2010/main" val="89363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0D0F8E-46B6-4CC9-96C2-CBE947663CDE}" type="slidenum">
              <a:rPr lang="en-GB" altLang="en-US">
                <a:solidFill>
                  <a:srgbClr val="000000"/>
                </a:solidFill>
                <a:latin typeface="Arial" panose="020B0604020202020204" pitchFamily="34" charset="0"/>
              </a:rPr>
              <a:pPr>
                <a:spcBef>
                  <a:spcPct val="0"/>
                </a:spcBef>
              </a:pPr>
              <a:t>4</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8653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solidFill>
                <a:srgbClr val="00498C"/>
              </a:solidFill>
              <a:latin typeface="Arial" panose="020B0604020202020204" pitchFamily="34" charset="0"/>
              <a:cs typeface="Arial" panose="020B0604020202020204" pitchFamily="34" charset="0"/>
            </a:endParaRPr>
          </a:p>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79D9AC-073A-448B-B4FF-21BB232C2EA9}" type="slidenum">
              <a:rPr lang="en-GB" altLang="en-US">
                <a:latin typeface="Arial" panose="020B0604020202020204" pitchFamily="34" charset="0"/>
              </a:rPr>
              <a:pPr>
                <a:spcBef>
                  <a:spcPct val="0"/>
                </a:spcBef>
              </a:pPr>
              <a:t>5</a:t>
            </a:fld>
            <a:endParaRPr lang="en-GB" altLang="en-US">
              <a:latin typeface="Arial" panose="020B0604020202020204" pitchFamily="34" charset="0"/>
            </a:endParaRPr>
          </a:p>
        </p:txBody>
      </p:sp>
    </p:spTree>
    <p:extLst>
      <p:ext uri="{BB962C8B-B14F-4D97-AF65-F5344CB8AC3E}">
        <p14:creationId xmlns:p14="http://schemas.microsoft.com/office/powerpoint/2010/main" val="312895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chemeClr val="tx2"/>
                </a:solidFill>
                <a:latin typeface="Arial" panose="020B0604020202020204" pitchFamily="34" charset="0"/>
                <a:cs typeface="Arial" panose="020B0604020202020204" pitchFamily="34" charset="0"/>
              </a:rPr>
              <a:t>This is the English marine plan area, it is made up of 11 plans (inshore and offshore) and covers 6 plan areas.</a:t>
            </a:r>
          </a:p>
          <a:p>
            <a:pPr eaLnBrk="1" hangingPunct="1">
              <a:spcBef>
                <a:spcPct val="0"/>
              </a:spcBef>
            </a:pPr>
            <a:r>
              <a:rPr lang="en-GB" altLang="en-US" smtClean="0">
                <a:solidFill>
                  <a:schemeClr val="tx2"/>
                </a:solidFill>
                <a:latin typeface="Arial" panose="020B0604020202020204" pitchFamily="34" charset="0"/>
                <a:cs typeface="Arial" panose="020B0604020202020204" pitchFamily="34" charset="0"/>
              </a:rPr>
              <a:t>It covers approx 231,000 km2</a:t>
            </a:r>
          </a:p>
          <a:p>
            <a:pPr eaLnBrk="1" hangingPunct="1">
              <a:spcBef>
                <a:spcPct val="0"/>
              </a:spcBef>
            </a:pPr>
            <a:r>
              <a:rPr lang="en-GB" altLang="en-US" smtClean="0">
                <a:solidFill>
                  <a:schemeClr val="tx2"/>
                </a:solidFill>
                <a:latin typeface="Arial" panose="020B0604020202020204" pitchFamily="34" charset="0"/>
                <a:cs typeface="Arial" panose="020B0604020202020204" pitchFamily="34" charset="0"/>
              </a:rPr>
              <a:t>The inshore area is from HWS and the tidal limit up rivers out to 12nm</a:t>
            </a:r>
          </a:p>
          <a:p>
            <a:pPr eaLnBrk="1" hangingPunct="1">
              <a:spcBef>
                <a:spcPct val="0"/>
              </a:spcBef>
            </a:pPr>
            <a:r>
              <a:rPr lang="en-GB" altLang="en-US" smtClean="0">
                <a:solidFill>
                  <a:schemeClr val="tx2"/>
                </a:solidFill>
                <a:latin typeface="Arial" panose="020B0604020202020204" pitchFamily="34" charset="0"/>
                <a:cs typeface="Arial" panose="020B0604020202020204" pitchFamily="34" charset="0"/>
              </a:rPr>
              <a:t>The offshore plan extends from 12nm to 200nm or the territorial limit</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4D98BC-1AFA-46EA-B18B-2A40A5A49FA4}" type="slidenum">
              <a:rPr lang="en-GB" altLang="en-US" smtClean="0">
                <a:solidFill>
                  <a:srgbClr val="000000"/>
                </a:solidFill>
                <a:latin typeface="Arial" panose="020B0604020202020204" pitchFamily="34" charset="0"/>
              </a:rPr>
              <a:pPr>
                <a:spcBef>
                  <a:spcPct val="0"/>
                </a:spcBef>
              </a:pPr>
              <a:t>6</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8357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As per slide</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5438" indent="-227013">
              <a:spcBef>
                <a:spcPct val="30000"/>
              </a:spcBef>
              <a:defRPr sz="1200">
                <a:solidFill>
                  <a:schemeClr val="tx1"/>
                </a:solidFill>
                <a:latin typeface="Calibri" panose="020F0502020204030204" pitchFamily="34" charset="0"/>
              </a:defRPr>
            </a:lvl4pPr>
            <a:lvl5pPr marL="2051050" indent="-227013">
              <a:spcBef>
                <a:spcPct val="30000"/>
              </a:spcBef>
              <a:defRPr sz="1200">
                <a:solidFill>
                  <a:schemeClr val="tx1"/>
                </a:solidFill>
                <a:latin typeface="Calibri" panose="020F0502020204030204" pitchFamily="34" charset="0"/>
              </a:defRPr>
            </a:lvl5pPr>
            <a:lvl6pPr marL="2508250" indent="-227013" eaLnBrk="0" fontAlgn="base" hangingPunct="0">
              <a:spcBef>
                <a:spcPct val="30000"/>
              </a:spcBef>
              <a:spcAft>
                <a:spcPct val="0"/>
              </a:spcAft>
              <a:defRPr sz="1200">
                <a:solidFill>
                  <a:schemeClr val="tx1"/>
                </a:solidFill>
                <a:latin typeface="Calibri" panose="020F0502020204030204" pitchFamily="34" charset="0"/>
              </a:defRPr>
            </a:lvl6pPr>
            <a:lvl7pPr marL="2965450" indent="-227013" eaLnBrk="0" fontAlgn="base" hangingPunct="0">
              <a:spcBef>
                <a:spcPct val="30000"/>
              </a:spcBef>
              <a:spcAft>
                <a:spcPct val="0"/>
              </a:spcAft>
              <a:defRPr sz="1200">
                <a:solidFill>
                  <a:schemeClr val="tx1"/>
                </a:solidFill>
                <a:latin typeface="Calibri" panose="020F0502020204030204" pitchFamily="34" charset="0"/>
              </a:defRPr>
            </a:lvl7pPr>
            <a:lvl8pPr marL="3422650" indent="-227013" eaLnBrk="0" fontAlgn="base" hangingPunct="0">
              <a:spcBef>
                <a:spcPct val="30000"/>
              </a:spcBef>
              <a:spcAft>
                <a:spcPct val="0"/>
              </a:spcAft>
              <a:defRPr sz="1200">
                <a:solidFill>
                  <a:schemeClr val="tx1"/>
                </a:solidFill>
                <a:latin typeface="Calibri" panose="020F0502020204030204" pitchFamily="34" charset="0"/>
              </a:defRPr>
            </a:lvl8pPr>
            <a:lvl9pPr marL="3879850"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13FFCD-E1D9-49A5-9C5D-C06F83BE20CF}" type="slidenum">
              <a:rPr lang="en-GB" altLang="en-US" smtClean="0">
                <a:solidFill>
                  <a:srgbClr val="000000"/>
                </a:solidFill>
                <a:latin typeface="Arial" panose="020B0604020202020204" pitchFamily="34" charset="0"/>
              </a:rPr>
              <a:pPr>
                <a:spcBef>
                  <a:spcPct val="0"/>
                </a:spcBef>
              </a:pPr>
              <a:t>7</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00868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As per slide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5438" indent="-227013">
              <a:spcBef>
                <a:spcPct val="30000"/>
              </a:spcBef>
              <a:defRPr sz="1200">
                <a:solidFill>
                  <a:schemeClr val="tx1"/>
                </a:solidFill>
                <a:latin typeface="Calibri" panose="020F0502020204030204" pitchFamily="34" charset="0"/>
              </a:defRPr>
            </a:lvl4pPr>
            <a:lvl5pPr marL="2051050" indent="-227013">
              <a:spcBef>
                <a:spcPct val="30000"/>
              </a:spcBef>
              <a:defRPr sz="1200">
                <a:solidFill>
                  <a:schemeClr val="tx1"/>
                </a:solidFill>
                <a:latin typeface="Calibri" panose="020F0502020204030204" pitchFamily="34" charset="0"/>
              </a:defRPr>
            </a:lvl5pPr>
            <a:lvl6pPr marL="2508250" indent="-227013" eaLnBrk="0" fontAlgn="base" hangingPunct="0">
              <a:spcBef>
                <a:spcPct val="30000"/>
              </a:spcBef>
              <a:spcAft>
                <a:spcPct val="0"/>
              </a:spcAft>
              <a:defRPr sz="1200">
                <a:solidFill>
                  <a:schemeClr val="tx1"/>
                </a:solidFill>
                <a:latin typeface="Calibri" panose="020F0502020204030204" pitchFamily="34" charset="0"/>
              </a:defRPr>
            </a:lvl6pPr>
            <a:lvl7pPr marL="2965450" indent="-227013" eaLnBrk="0" fontAlgn="base" hangingPunct="0">
              <a:spcBef>
                <a:spcPct val="30000"/>
              </a:spcBef>
              <a:spcAft>
                <a:spcPct val="0"/>
              </a:spcAft>
              <a:defRPr sz="1200">
                <a:solidFill>
                  <a:schemeClr val="tx1"/>
                </a:solidFill>
                <a:latin typeface="Calibri" panose="020F0502020204030204" pitchFamily="34" charset="0"/>
              </a:defRPr>
            </a:lvl7pPr>
            <a:lvl8pPr marL="3422650" indent="-227013" eaLnBrk="0" fontAlgn="base" hangingPunct="0">
              <a:spcBef>
                <a:spcPct val="30000"/>
              </a:spcBef>
              <a:spcAft>
                <a:spcPct val="0"/>
              </a:spcAft>
              <a:defRPr sz="1200">
                <a:solidFill>
                  <a:schemeClr val="tx1"/>
                </a:solidFill>
                <a:latin typeface="Calibri" panose="020F0502020204030204" pitchFamily="34" charset="0"/>
              </a:defRPr>
            </a:lvl8pPr>
            <a:lvl9pPr marL="3879850"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37EBA6-6047-4273-A18C-6A13281830EA}" type="slidenum">
              <a:rPr lang="en-GB" altLang="en-US" smtClean="0">
                <a:solidFill>
                  <a:srgbClr val="000000"/>
                </a:solidFill>
                <a:latin typeface="Arial" panose="020B0604020202020204" pitchFamily="34" charset="0"/>
              </a:rPr>
              <a:pPr>
                <a:spcBef>
                  <a:spcPct val="0"/>
                </a:spcBef>
              </a:pPr>
              <a:t>8</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680016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4A72789-E511-480E-ACE6-23A9A94461A6}" type="slidenum">
              <a:rPr lang="en-GB" altLang="en-US">
                <a:solidFill>
                  <a:srgbClr val="000000"/>
                </a:solidFill>
                <a:latin typeface="Arial" panose="020B0604020202020204" pitchFamily="34" charset="0"/>
              </a:rPr>
              <a:pPr>
                <a:spcBef>
                  <a:spcPct val="0"/>
                </a:spcBef>
              </a:pPr>
              <a:t>9</a:t>
            </a:fld>
            <a:endParaRPr lang="en-GB"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13948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-This slide shows the marine planning process.</a:t>
            </a:r>
          </a:p>
          <a:p>
            <a:pPr eaLnBrk="1" hangingPunct="1">
              <a:spcBef>
                <a:spcPct val="0"/>
              </a:spcBef>
            </a:pPr>
            <a:r>
              <a:rPr lang="en-GB" altLang="en-US" dirty="0" smtClean="0"/>
              <a:t>-It is underpinned by evidence and stakeholder engagement.</a:t>
            </a:r>
          </a:p>
          <a:p>
            <a:pPr eaLnBrk="1" hangingPunct="1">
              <a:spcBef>
                <a:spcPct val="0"/>
              </a:spcBef>
            </a:pPr>
            <a:endParaRPr lang="en-GB" altLang="en-US" dirty="0" smtClean="0"/>
          </a:p>
          <a:p>
            <a:pPr eaLnBrk="1" hangingPunct="1">
              <a:spcBef>
                <a:spcPct val="0"/>
              </a:spcBef>
            </a:pPr>
            <a:r>
              <a:rPr lang="en-GB" altLang="en-US" dirty="0" smtClean="0"/>
              <a:t>Show link to</a:t>
            </a:r>
            <a:r>
              <a:rPr lang="en-GB" altLang="en-US" baseline="0" dirty="0" smtClean="0"/>
              <a:t> terrestrial planning in terms of </a:t>
            </a:r>
            <a:r>
              <a:rPr lang="en-GB" altLang="en-US" baseline="0" dirty="0" err="1" smtClean="0"/>
              <a:t>reg</a:t>
            </a:r>
            <a:r>
              <a:rPr lang="en-GB" altLang="en-US" baseline="0" dirty="0" smtClean="0"/>
              <a:t> 18, 19</a:t>
            </a:r>
            <a:endParaRPr lang="en-GB" altLang="en-US" dirty="0" smtClean="0"/>
          </a:p>
          <a:p>
            <a:pPr eaLnBrk="1" hangingPunct="1">
              <a:spcBef>
                <a:spcPct val="0"/>
              </a:spcBef>
            </a:pPr>
            <a:endParaRPr lang="en-GB"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9775" indent="-284163">
              <a:spcBef>
                <a:spcPct val="30000"/>
              </a:spcBef>
              <a:defRPr sz="1200">
                <a:solidFill>
                  <a:schemeClr val="tx1"/>
                </a:solidFill>
                <a:latin typeface="Calibri" panose="020F0502020204030204" pitchFamily="34" charset="0"/>
              </a:defRPr>
            </a:lvl2pPr>
            <a:lvl3pPr marL="1139825" indent="-227013">
              <a:spcBef>
                <a:spcPct val="30000"/>
              </a:spcBef>
              <a:defRPr sz="1200">
                <a:solidFill>
                  <a:schemeClr val="tx1"/>
                </a:solidFill>
                <a:latin typeface="Calibri" panose="020F0502020204030204" pitchFamily="34" charset="0"/>
              </a:defRPr>
            </a:lvl3pPr>
            <a:lvl4pPr marL="1595438" indent="-227013">
              <a:spcBef>
                <a:spcPct val="30000"/>
              </a:spcBef>
              <a:defRPr sz="1200">
                <a:solidFill>
                  <a:schemeClr val="tx1"/>
                </a:solidFill>
                <a:latin typeface="Calibri" panose="020F0502020204030204" pitchFamily="34" charset="0"/>
              </a:defRPr>
            </a:lvl4pPr>
            <a:lvl5pPr marL="2051050" indent="-227013">
              <a:spcBef>
                <a:spcPct val="30000"/>
              </a:spcBef>
              <a:defRPr sz="1200">
                <a:solidFill>
                  <a:schemeClr val="tx1"/>
                </a:solidFill>
                <a:latin typeface="Calibri" panose="020F0502020204030204" pitchFamily="34" charset="0"/>
              </a:defRPr>
            </a:lvl5pPr>
            <a:lvl6pPr marL="2508250" indent="-227013" eaLnBrk="0" fontAlgn="base" hangingPunct="0">
              <a:spcBef>
                <a:spcPct val="30000"/>
              </a:spcBef>
              <a:spcAft>
                <a:spcPct val="0"/>
              </a:spcAft>
              <a:defRPr sz="1200">
                <a:solidFill>
                  <a:schemeClr val="tx1"/>
                </a:solidFill>
                <a:latin typeface="Calibri" panose="020F0502020204030204" pitchFamily="34" charset="0"/>
              </a:defRPr>
            </a:lvl6pPr>
            <a:lvl7pPr marL="2965450" indent="-227013" eaLnBrk="0" fontAlgn="base" hangingPunct="0">
              <a:spcBef>
                <a:spcPct val="30000"/>
              </a:spcBef>
              <a:spcAft>
                <a:spcPct val="0"/>
              </a:spcAft>
              <a:defRPr sz="1200">
                <a:solidFill>
                  <a:schemeClr val="tx1"/>
                </a:solidFill>
                <a:latin typeface="Calibri" panose="020F0502020204030204" pitchFamily="34" charset="0"/>
              </a:defRPr>
            </a:lvl7pPr>
            <a:lvl8pPr marL="3422650" indent="-227013" eaLnBrk="0" fontAlgn="base" hangingPunct="0">
              <a:spcBef>
                <a:spcPct val="30000"/>
              </a:spcBef>
              <a:spcAft>
                <a:spcPct val="0"/>
              </a:spcAft>
              <a:defRPr sz="1200">
                <a:solidFill>
                  <a:schemeClr val="tx1"/>
                </a:solidFill>
                <a:latin typeface="Calibri" panose="020F0502020204030204" pitchFamily="34" charset="0"/>
              </a:defRPr>
            </a:lvl8pPr>
            <a:lvl9pPr marL="3879850"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443235-1B41-45B6-936F-7FED507BBD7E}" type="slidenum">
              <a:rPr lang="en-GB" altLang="en-US" smtClean="0">
                <a:solidFill>
                  <a:srgbClr val="000000"/>
                </a:solidFill>
                <a:latin typeface="Arial" panose="020B0604020202020204" pitchFamily="34" charset="0"/>
              </a:rPr>
              <a:pPr>
                <a:spcBef>
                  <a:spcPct val="0"/>
                </a:spcBef>
              </a:pPr>
              <a:t>10</a:t>
            </a:fld>
            <a:endParaRPr lang="en-GB"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602673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C:\Users\m311386\Desktop\MMO_582_AW.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0038" y="260350"/>
            <a:ext cx="25193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8893175" y="0"/>
            <a:ext cx="250825" cy="6858000"/>
          </a:xfrm>
          <a:prstGeom prst="rect">
            <a:avLst/>
          </a:pr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
        <p:nvSpPr>
          <p:cNvPr id="2" name="Title 1"/>
          <p:cNvSpPr>
            <a:spLocks noGrp="1"/>
          </p:cNvSpPr>
          <p:nvPr>
            <p:ph type="ctrTitle"/>
          </p:nvPr>
        </p:nvSpPr>
        <p:spPr>
          <a:xfrm>
            <a:off x="395536" y="4149081"/>
            <a:ext cx="8568952" cy="936104"/>
          </a:xfrm>
        </p:spPr>
        <p:txBody>
          <a:bodyPr/>
          <a:lstStyle>
            <a:lvl1pPr>
              <a:defRPr b="0">
                <a:solidFill>
                  <a:schemeClr val="tx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5157192"/>
            <a:ext cx="8568952" cy="648072"/>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67263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smtClean="0"/>
              <a:t>Click to edit Master title style</a:t>
            </a:r>
            <a:endParaRPr lang="en-GB" dirty="0"/>
          </a:p>
        </p:txBody>
      </p:sp>
      <p:sp>
        <p:nvSpPr>
          <p:cNvPr id="10" name="Text Placeholder 9"/>
          <p:cNvSpPr>
            <a:spLocks noGrp="1"/>
          </p:cNvSpPr>
          <p:nvPr>
            <p:ph type="body" sz="quarter" idx="10"/>
          </p:nvPr>
        </p:nvSpPr>
        <p:spPr>
          <a:xfrm>
            <a:off x="468313" y="981075"/>
            <a:ext cx="7991475" cy="5400675"/>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496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80728"/>
            <a:ext cx="3970784"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572000" y="980728"/>
            <a:ext cx="3960440"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95567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0728"/>
            <a:ext cx="3970784"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572000" y="980728"/>
            <a:ext cx="3887415"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sz="half" idx="10"/>
          </p:nvPr>
        </p:nvSpPr>
        <p:spPr>
          <a:xfrm>
            <a:off x="457200" y="1772816"/>
            <a:ext cx="3970784"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3"/>
          <p:cNvSpPr>
            <a:spLocks noGrp="1"/>
          </p:cNvSpPr>
          <p:nvPr>
            <p:ph sz="half" idx="2"/>
          </p:nvPr>
        </p:nvSpPr>
        <p:spPr>
          <a:xfrm>
            <a:off x="4572000" y="1772816"/>
            <a:ext cx="396044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76452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56896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110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260350"/>
            <a:ext cx="8064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908050"/>
            <a:ext cx="80756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5" name="Rectangle 4"/>
          <p:cNvSpPr/>
          <p:nvPr userDrawn="1"/>
        </p:nvSpPr>
        <p:spPr>
          <a:xfrm>
            <a:off x="8893175" y="0"/>
            <a:ext cx="250825" cy="6858000"/>
          </a:xfrm>
          <a:prstGeom prst="rect">
            <a:avLst/>
          </a:pr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172" r:id="rId1"/>
    <p:sldLayoutId id="2147484167" r:id="rId2"/>
    <p:sldLayoutId id="2147484168" r:id="rId3"/>
    <p:sldLayoutId id="2147484169" r:id="rId4"/>
    <p:sldLayoutId id="2147484170" r:id="rId5"/>
    <p:sldLayoutId id="2147484171" r:id="rId6"/>
  </p:sldLayoutIdLst>
  <p:timing>
    <p:tnLst>
      <p:par>
        <p:cTn id="1" dur="indefinite" restart="never" nodeType="tmRoot"/>
      </p:par>
    </p:tnLst>
  </p:timing>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teamsites/sites/MMOTeams/networks/comms/MMO%20photo%20library/Claire%20Bowers%20Westwittering%20Seascapes.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legislation.gov.uk/ukpga/2009/23/contents" TargetMode="External"/><Relationship Id="rId5" Type="http://schemas.openxmlformats.org/officeDocument/2006/relationships/image" Target="../media/image9.png"/><Relationship Id="rId4" Type="http://schemas.openxmlformats.org/officeDocument/2006/relationships/hyperlink" Target="http://archive.defra.gov.uk/environment/marine/documents/interim2/marine-policy-statement.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33000" r="-6000"/>
          </a:stretch>
        </a:blipFill>
        <a:effectLst/>
      </p:bgPr>
    </p:bg>
    <p:spTree>
      <p:nvGrpSpPr>
        <p:cNvPr id="1" name=""/>
        <p:cNvGrpSpPr/>
        <p:nvPr/>
      </p:nvGrpSpPr>
      <p:grpSpPr>
        <a:xfrm>
          <a:off x="0" y="0"/>
          <a:ext cx="0" cy="0"/>
          <a:chOff x="0" y="0"/>
          <a:chExt cx="0" cy="0"/>
        </a:xfrm>
      </p:grpSpPr>
      <p:sp>
        <p:nvSpPr>
          <p:cNvPr id="5" name="Rectangle 4"/>
          <p:cNvSpPr/>
          <p:nvPr/>
        </p:nvSpPr>
        <p:spPr>
          <a:xfrm>
            <a:off x="0" y="4005263"/>
            <a:ext cx="8893175"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4099" name="Title 1"/>
          <p:cNvSpPr>
            <a:spLocks noGrp="1"/>
          </p:cNvSpPr>
          <p:nvPr>
            <p:ph type="ctrTitle"/>
          </p:nvPr>
        </p:nvSpPr>
        <p:spPr>
          <a:xfrm>
            <a:off x="107950" y="3789040"/>
            <a:ext cx="8677275" cy="1798638"/>
          </a:xfrm>
        </p:spPr>
        <p:txBody>
          <a:bodyPr/>
          <a:lstStyle/>
          <a:p>
            <a:pPr eaLnBrk="1" hangingPunct="1"/>
            <a:r>
              <a:rPr lang="en-GB" altLang="en-US" b="1" dirty="0" smtClean="0">
                <a:solidFill>
                  <a:srgbClr val="007CBA"/>
                </a:solidFill>
              </a:rPr>
              <a:t>Marine Planning:</a:t>
            </a:r>
            <a:br>
              <a:rPr lang="en-GB" altLang="en-US" b="1" dirty="0" smtClean="0">
                <a:solidFill>
                  <a:srgbClr val="007CBA"/>
                </a:solidFill>
              </a:rPr>
            </a:br>
            <a:r>
              <a:rPr lang="en-GB" altLang="en-US" b="1" dirty="0" smtClean="0">
                <a:solidFill>
                  <a:srgbClr val="007CBA"/>
                </a:solidFill>
              </a:rPr>
              <a:t>Terrestrial integration in England</a:t>
            </a:r>
            <a:br>
              <a:rPr lang="en-GB" altLang="en-US" b="1" dirty="0" smtClean="0">
                <a:solidFill>
                  <a:srgbClr val="007CBA"/>
                </a:solidFill>
              </a:rPr>
            </a:br>
            <a:endParaRPr lang="en-GB" altLang="en-US" b="1" dirty="0" smtClean="0">
              <a:solidFill>
                <a:srgbClr val="007CBA"/>
              </a:solidFill>
            </a:endParaRPr>
          </a:p>
        </p:txBody>
      </p:sp>
      <p:grpSp>
        <p:nvGrpSpPr>
          <p:cNvPr id="4100" name="Group 5"/>
          <p:cNvGrpSpPr>
            <a:grpSpLocks/>
          </p:cNvGrpSpPr>
          <p:nvPr/>
        </p:nvGrpSpPr>
        <p:grpSpPr bwMode="auto">
          <a:xfrm>
            <a:off x="107950" y="6308725"/>
            <a:ext cx="2898775" cy="490538"/>
            <a:chOff x="88985" y="6309320"/>
            <a:chExt cx="2898839" cy="489776"/>
          </a:xfrm>
        </p:grpSpPr>
        <p:pic>
          <p:nvPicPr>
            <p:cNvPr id="4102" name="Picture 6" descr="OCL_P07_F06_Ocean Logo E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85" y="6309320"/>
              <a:ext cx="1428146" cy="48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OCL_P07_F05_Ocean Logo Q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385" y="6309320"/>
              <a:ext cx="1413439" cy="48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Subtitle 1"/>
          <p:cNvSpPr>
            <a:spLocks noGrp="1"/>
          </p:cNvSpPr>
          <p:nvPr>
            <p:ph type="subTitle" idx="1"/>
          </p:nvPr>
        </p:nvSpPr>
        <p:spPr>
          <a:xfrm>
            <a:off x="122238" y="5113338"/>
            <a:ext cx="8569325" cy="936625"/>
          </a:xfrm>
        </p:spPr>
        <p:txBody>
          <a:bodyPr/>
          <a:lstStyle/>
          <a:p>
            <a:pPr>
              <a:buFont typeface="Arial" charset="0"/>
              <a:buNone/>
              <a:defRPr/>
            </a:pPr>
            <a:r>
              <a:rPr lang="en-GB" sz="2000" b="1" dirty="0" smtClean="0">
                <a:solidFill>
                  <a:srgbClr val="007CBA"/>
                </a:solidFill>
                <a:latin typeface="Arial" charset="0"/>
                <a:ea typeface="+mj-ea"/>
                <a:cs typeface="Arial" charset="0"/>
              </a:rPr>
              <a:t> </a:t>
            </a:r>
          </a:p>
          <a:p>
            <a:pPr>
              <a:buFont typeface="Arial" charset="0"/>
              <a:buNone/>
              <a:defRPr/>
            </a:pPr>
            <a:r>
              <a:rPr lang="en-GB" sz="2000" b="1" dirty="0" smtClean="0">
                <a:solidFill>
                  <a:srgbClr val="007CBA"/>
                </a:solidFill>
                <a:latin typeface="Arial" charset="0"/>
                <a:ea typeface="+mj-ea"/>
                <a:cs typeface="Arial" charset="0"/>
              </a:rPr>
              <a:t>Joe Smithyman</a:t>
            </a:r>
          </a:p>
          <a:p>
            <a:pPr>
              <a:buFont typeface="Arial" charset="0"/>
              <a:buNone/>
              <a:defRPr/>
            </a:pPr>
            <a:endParaRPr lang="en-GB" sz="2000" b="1" dirty="0">
              <a:solidFill>
                <a:srgbClr val="007CBA"/>
              </a:solidFill>
              <a:latin typeface="Arial" charset="0"/>
              <a:ea typeface="+mj-ea"/>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620688"/>
            <a:ext cx="74168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83386" y="980728"/>
            <a:ext cx="2205038" cy="5040312"/>
          </a:xfrm>
          <a:prstGeom prst="rect">
            <a:avLst/>
          </a:prstGeom>
          <a:noFill/>
          <a:ln w="38100">
            <a:solidFill>
              <a:srgbClr val="FF9E1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31748" name="Title 1"/>
          <p:cNvSpPr>
            <a:spLocks noGrp="1"/>
          </p:cNvSpPr>
          <p:nvPr>
            <p:ph type="title"/>
          </p:nvPr>
        </p:nvSpPr>
        <p:spPr>
          <a:xfrm>
            <a:off x="222250" y="44624"/>
            <a:ext cx="8064500" cy="647700"/>
          </a:xfrm>
        </p:spPr>
        <p:txBody>
          <a:bodyPr anchor="t"/>
          <a:lstStyle/>
          <a:p>
            <a:r>
              <a:rPr lang="en-GB" altLang="en-US" b="1" dirty="0" smtClean="0">
                <a:solidFill>
                  <a:srgbClr val="007CBA"/>
                </a:solidFill>
              </a:rPr>
              <a:t>Marine planning cycle</a:t>
            </a:r>
          </a:p>
        </p:txBody>
      </p:sp>
      <p:sp>
        <p:nvSpPr>
          <p:cNvPr id="47" name="Title 1"/>
          <p:cNvSpPr txBox="1">
            <a:spLocks/>
          </p:cNvSpPr>
          <p:nvPr/>
        </p:nvSpPr>
        <p:spPr bwMode="auto">
          <a:xfrm>
            <a:off x="6199783" y="6042762"/>
            <a:ext cx="1944688" cy="503238"/>
          </a:xfrm>
          <a:prstGeom prst="rect">
            <a:avLst/>
          </a:prstGeom>
          <a:solidFill>
            <a:schemeClr val="bg1"/>
          </a:solidFill>
          <a:ln w="9525">
            <a:noFill/>
            <a:miter lim="800000"/>
            <a:headEnd/>
            <a:tailEnd/>
          </a:ln>
          <a:extLst/>
        </p:spPr>
        <p:txBody>
          <a:bodyPr>
            <a:normAutofit lnSpcReduction="10000"/>
          </a:bodyPr>
          <a:lst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a:lstStyle>
          <a:p>
            <a:pPr algn="r">
              <a:defRPr/>
            </a:pPr>
            <a:r>
              <a:rPr lang="en-GB" altLang="en-US" sz="2800" dirty="0" smtClean="0">
                <a:solidFill>
                  <a:prstClr val="black"/>
                </a:solidFill>
                <a:latin typeface="Arial" charset="0"/>
                <a:cs typeface="Arial" charset="0"/>
              </a:rPr>
              <a:t>Iterations</a:t>
            </a:r>
          </a:p>
        </p:txBody>
      </p:sp>
      <p:sp>
        <p:nvSpPr>
          <p:cNvPr id="3" name="TextBox 2"/>
          <p:cNvSpPr txBox="1"/>
          <p:nvPr/>
        </p:nvSpPr>
        <p:spPr>
          <a:xfrm>
            <a:off x="4601626" y="6453336"/>
            <a:ext cx="418704" cy="369332"/>
          </a:xfrm>
          <a:prstGeom prst="rect">
            <a:avLst/>
          </a:prstGeom>
          <a:solidFill>
            <a:srgbClr val="C00000"/>
          </a:solidFill>
        </p:spPr>
        <p:txBody>
          <a:bodyPr wrap="none" rtlCol="0">
            <a:spAutoFit/>
          </a:bodyPr>
          <a:lstStyle/>
          <a:p>
            <a:r>
              <a:rPr lang="en-GB" dirty="0" smtClean="0">
                <a:solidFill>
                  <a:schemeClr val="bg1"/>
                </a:solidFill>
              </a:rPr>
              <a:t>22</a:t>
            </a:r>
            <a:endParaRPr lang="en-GB" dirty="0">
              <a:solidFill>
                <a:schemeClr val="bg1"/>
              </a:solidFill>
            </a:endParaRPr>
          </a:p>
        </p:txBody>
      </p:sp>
      <p:sp>
        <p:nvSpPr>
          <p:cNvPr id="7" name="TextBox 6"/>
          <p:cNvSpPr txBox="1"/>
          <p:nvPr/>
        </p:nvSpPr>
        <p:spPr>
          <a:xfrm>
            <a:off x="5210599" y="6444326"/>
            <a:ext cx="418704" cy="369332"/>
          </a:xfrm>
          <a:prstGeom prst="rect">
            <a:avLst/>
          </a:prstGeom>
          <a:solidFill>
            <a:srgbClr val="C00000"/>
          </a:solidFill>
        </p:spPr>
        <p:txBody>
          <a:bodyPr wrap="none" rtlCol="0">
            <a:spAutoFit/>
          </a:bodyPr>
          <a:lstStyle/>
          <a:p>
            <a:r>
              <a:rPr lang="en-GB" dirty="0" smtClean="0">
                <a:solidFill>
                  <a:schemeClr val="bg1"/>
                </a:solidFill>
              </a:rPr>
              <a:t>20</a:t>
            </a:r>
            <a:endParaRPr lang="en-GB" dirty="0">
              <a:solidFill>
                <a:schemeClr val="bg1"/>
              </a:solidFill>
            </a:endParaRPr>
          </a:p>
        </p:txBody>
      </p:sp>
      <p:sp>
        <p:nvSpPr>
          <p:cNvPr id="8" name="TextBox 7"/>
          <p:cNvSpPr txBox="1"/>
          <p:nvPr/>
        </p:nvSpPr>
        <p:spPr>
          <a:xfrm>
            <a:off x="8410774" y="3334797"/>
            <a:ext cx="418704" cy="369332"/>
          </a:xfrm>
          <a:prstGeom prst="rect">
            <a:avLst/>
          </a:prstGeom>
          <a:solidFill>
            <a:srgbClr val="C00000"/>
          </a:solidFill>
        </p:spPr>
        <p:txBody>
          <a:bodyPr wrap="none" rtlCol="0">
            <a:spAutoFit/>
          </a:bodyPr>
          <a:lstStyle/>
          <a:p>
            <a:r>
              <a:rPr lang="en-GB" dirty="0" smtClean="0">
                <a:solidFill>
                  <a:schemeClr val="bg1"/>
                </a:solidFill>
              </a:rPr>
              <a:t>18</a:t>
            </a:r>
            <a:endParaRPr lang="en-GB" dirty="0">
              <a:solidFill>
                <a:schemeClr val="bg1"/>
              </a:solidFill>
            </a:endParaRPr>
          </a:p>
        </p:txBody>
      </p:sp>
      <p:sp>
        <p:nvSpPr>
          <p:cNvPr id="9" name="TextBox 8"/>
          <p:cNvSpPr txBox="1"/>
          <p:nvPr/>
        </p:nvSpPr>
        <p:spPr>
          <a:xfrm>
            <a:off x="5823098" y="6444044"/>
            <a:ext cx="418704" cy="369332"/>
          </a:xfrm>
          <a:prstGeom prst="rect">
            <a:avLst/>
          </a:prstGeom>
          <a:solidFill>
            <a:srgbClr val="C00000"/>
          </a:solidFill>
        </p:spPr>
        <p:txBody>
          <a:bodyPr wrap="none" rtlCol="0">
            <a:spAutoFit/>
          </a:bodyPr>
          <a:lstStyle/>
          <a:p>
            <a:r>
              <a:rPr lang="en-GB" dirty="0" smtClean="0">
                <a:solidFill>
                  <a:schemeClr val="bg1"/>
                </a:solidFill>
              </a:rPr>
              <a:t>19</a:t>
            </a:r>
            <a:endParaRPr lang="en-GB" dirty="0">
              <a:solidFill>
                <a:schemeClr val="bg1"/>
              </a:solidFill>
            </a:endParaRPr>
          </a:p>
        </p:txBody>
      </p:sp>
      <p:sp>
        <p:nvSpPr>
          <p:cNvPr id="10" name="TextBox 9"/>
          <p:cNvSpPr txBox="1"/>
          <p:nvPr/>
        </p:nvSpPr>
        <p:spPr>
          <a:xfrm>
            <a:off x="488553" y="5268380"/>
            <a:ext cx="418704" cy="369332"/>
          </a:xfrm>
          <a:prstGeom prst="rect">
            <a:avLst/>
          </a:prstGeom>
          <a:solidFill>
            <a:srgbClr val="C00000"/>
          </a:solidFill>
        </p:spPr>
        <p:txBody>
          <a:bodyPr wrap="none" rtlCol="0">
            <a:spAutoFit/>
          </a:bodyPr>
          <a:lstStyle/>
          <a:p>
            <a:r>
              <a:rPr lang="en-GB" dirty="0" smtClean="0">
                <a:solidFill>
                  <a:schemeClr val="bg1"/>
                </a:solidFill>
              </a:rPr>
              <a:t>24</a:t>
            </a:r>
            <a:endParaRPr lang="en-GB" dirty="0">
              <a:solidFill>
                <a:schemeClr val="bg1"/>
              </a:solidFill>
            </a:endParaRPr>
          </a:p>
        </p:txBody>
      </p:sp>
      <p:sp>
        <p:nvSpPr>
          <p:cNvPr id="11" name="TextBox 10"/>
          <p:cNvSpPr txBox="1"/>
          <p:nvPr/>
        </p:nvSpPr>
        <p:spPr>
          <a:xfrm>
            <a:off x="222249" y="3829870"/>
            <a:ext cx="418704" cy="369332"/>
          </a:xfrm>
          <a:prstGeom prst="rect">
            <a:avLst/>
          </a:prstGeom>
          <a:solidFill>
            <a:srgbClr val="C00000"/>
          </a:solidFill>
        </p:spPr>
        <p:txBody>
          <a:bodyPr wrap="none" rtlCol="0">
            <a:spAutoFit/>
          </a:bodyPr>
          <a:lstStyle/>
          <a:p>
            <a:r>
              <a:rPr lang="en-GB" dirty="0" smtClean="0">
                <a:solidFill>
                  <a:schemeClr val="bg1"/>
                </a:solidFill>
              </a:rPr>
              <a:t>26</a:t>
            </a:r>
            <a:endParaRPr lang="en-GB" dirty="0">
              <a:solidFill>
                <a:schemeClr val="bg1"/>
              </a:solidFill>
            </a:endParaRPr>
          </a:p>
        </p:txBody>
      </p:sp>
      <p:cxnSp>
        <p:nvCxnSpPr>
          <p:cNvPr id="5" name="Elbow Connector 4"/>
          <p:cNvCxnSpPr>
            <a:stCxn id="8" idx="0"/>
          </p:cNvCxnSpPr>
          <p:nvPr/>
        </p:nvCxnSpPr>
        <p:spPr>
          <a:xfrm rot="16200000" flipV="1">
            <a:off x="5923085" y="637756"/>
            <a:ext cx="2498085" cy="2895998"/>
          </a:xfrm>
          <a:prstGeom prst="bent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Elbow Connector 13"/>
          <p:cNvCxnSpPr>
            <a:stCxn id="8" idx="2"/>
          </p:cNvCxnSpPr>
          <p:nvPr/>
        </p:nvCxnSpPr>
        <p:spPr>
          <a:xfrm rot="5400000">
            <a:off x="6426732" y="3721605"/>
            <a:ext cx="2210871" cy="2175918"/>
          </a:xfrm>
          <a:prstGeom prst="bentConnector3">
            <a:avLst>
              <a:gd name="adj1" fmla="val 129139"/>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9" name="TextBox 18"/>
          <p:cNvSpPr txBox="1"/>
          <p:nvPr/>
        </p:nvSpPr>
        <p:spPr>
          <a:xfrm>
            <a:off x="2195736" y="5792535"/>
            <a:ext cx="418704" cy="369332"/>
          </a:xfrm>
          <a:prstGeom prst="rect">
            <a:avLst/>
          </a:prstGeom>
          <a:solidFill>
            <a:srgbClr val="C00000"/>
          </a:solidFill>
        </p:spPr>
        <p:txBody>
          <a:bodyPr wrap="none" rtlCol="0">
            <a:spAutoFit/>
          </a:bodyPr>
          <a:lstStyle/>
          <a:p>
            <a:r>
              <a:rPr lang="en-GB" dirty="0" smtClean="0">
                <a:solidFill>
                  <a:schemeClr val="bg1"/>
                </a:solidFill>
              </a:rPr>
              <a:t>23</a:t>
            </a:r>
            <a:endParaRPr lang="en-GB" dirty="0">
              <a:solidFill>
                <a:schemeClr val="bg1"/>
              </a:solidFill>
            </a:endParaRPr>
          </a:p>
        </p:txBody>
      </p:sp>
      <p:sp>
        <p:nvSpPr>
          <p:cNvPr id="20" name="TextBox 19"/>
          <p:cNvSpPr txBox="1"/>
          <p:nvPr/>
        </p:nvSpPr>
        <p:spPr>
          <a:xfrm>
            <a:off x="488553" y="4771286"/>
            <a:ext cx="418704" cy="369332"/>
          </a:xfrm>
          <a:prstGeom prst="rect">
            <a:avLst/>
          </a:prstGeom>
          <a:solidFill>
            <a:srgbClr val="C00000"/>
          </a:solidFill>
        </p:spPr>
        <p:txBody>
          <a:bodyPr wrap="none" rtlCol="0">
            <a:spAutoFit/>
          </a:bodyPr>
          <a:lstStyle/>
          <a:p>
            <a:r>
              <a:rPr lang="en-GB" dirty="0" smtClean="0">
                <a:solidFill>
                  <a:schemeClr val="bg1"/>
                </a:solidFill>
              </a:rPr>
              <a:t>25</a:t>
            </a:r>
            <a:endParaRPr lang="en-GB" dirty="0">
              <a:solidFill>
                <a:schemeClr val="bg1"/>
              </a:solidFill>
            </a:endParaRPr>
          </a:p>
        </p:txBody>
      </p:sp>
      <p:sp>
        <p:nvSpPr>
          <p:cNvPr id="16" name="TextBox 15"/>
          <p:cNvSpPr txBox="1"/>
          <p:nvPr/>
        </p:nvSpPr>
        <p:spPr>
          <a:xfrm>
            <a:off x="764978" y="1810698"/>
            <a:ext cx="418704" cy="369332"/>
          </a:xfrm>
          <a:prstGeom prst="rect">
            <a:avLst/>
          </a:prstGeom>
          <a:solidFill>
            <a:srgbClr val="C00000"/>
          </a:solidFill>
        </p:spPr>
        <p:txBody>
          <a:bodyPr wrap="none" rtlCol="0">
            <a:spAutoFit/>
          </a:bodyPr>
          <a:lstStyle/>
          <a:p>
            <a:r>
              <a:rPr lang="en-GB" dirty="0" smtClean="0">
                <a:solidFill>
                  <a:schemeClr val="bg1"/>
                </a:solidFill>
              </a:rPr>
              <a:t>34</a:t>
            </a:r>
            <a:endParaRPr lang="en-GB" dirty="0">
              <a:solidFill>
                <a:schemeClr val="bg1"/>
              </a:solidFill>
            </a:endParaRPr>
          </a:p>
        </p:txBody>
      </p:sp>
    </p:spTree>
    <p:extLst>
      <p:ext uri="{BB962C8B-B14F-4D97-AF65-F5344CB8AC3E}">
        <p14:creationId xmlns:p14="http://schemas.microsoft.com/office/powerpoint/2010/main" val="233352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9" grpId="0" animBg="1"/>
      <p:bldP spid="20"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115888"/>
            <a:ext cx="7778750" cy="581025"/>
          </a:xfrm>
        </p:spPr>
        <p:txBody>
          <a:bodyPr anchor="t">
            <a:normAutofit fontScale="90000"/>
          </a:bodyPr>
          <a:lstStyle/>
          <a:p>
            <a:pPr eaLnBrk="1" hangingPunct="1">
              <a:defRPr/>
            </a:pPr>
            <a:r>
              <a:rPr lang="en-GB" sz="2800" b="1" dirty="0" smtClean="0">
                <a:solidFill>
                  <a:srgbClr val="0070C0"/>
                </a:solidFill>
              </a:rPr>
              <a:t>Stakeholder engagement </a:t>
            </a:r>
            <a:r>
              <a:rPr lang="en-GB" sz="2800" b="1" dirty="0" smtClean="0">
                <a:solidFill>
                  <a:srgbClr val="878800"/>
                </a:solidFill>
              </a:rPr>
              <a:t/>
            </a:r>
            <a:br>
              <a:rPr lang="en-GB" sz="2800" b="1" dirty="0" smtClean="0">
                <a:solidFill>
                  <a:srgbClr val="878800"/>
                </a:solidFill>
              </a:rPr>
            </a:br>
            <a:endParaRPr lang="en-GB" sz="2800" b="1" dirty="0" smtClean="0">
              <a:solidFill>
                <a:srgbClr val="878800"/>
              </a:solidFill>
            </a:endParaRPr>
          </a:p>
        </p:txBody>
      </p:sp>
      <p:sp>
        <p:nvSpPr>
          <p:cNvPr id="3" name="Hexagon 2"/>
          <p:cNvSpPr/>
          <p:nvPr/>
        </p:nvSpPr>
        <p:spPr>
          <a:xfrm rot="5400000">
            <a:off x="3994857" y="3166684"/>
            <a:ext cx="1327643" cy="1115861"/>
          </a:xfrm>
          <a:prstGeom prst="hexagon">
            <a:avLst/>
          </a:prstGeom>
          <a:solidFill>
            <a:schemeClr val="accent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Stakeholder Engagement</a:t>
            </a:r>
          </a:p>
        </p:txBody>
      </p:sp>
      <p:sp>
        <p:nvSpPr>
          <p:cNvPr id="7" name="Hexagon 6"/>
          <p:cNvSpPr/>
          <p:nvPr/>
        </p:nvSpPr>
        <p:spPr>
          <a:xfrm rot="5400000">
            <a:off x="4594414" y="4284699"/>
            <a:ext cx="1327643" cy="1115861"/>
          </a:xfrm>
          <a:prstGeom prst="hexago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Delivery Partners</a:t>
            </a:r>
          </a:p>
        </p:txBody>
      </p:sp>
      <p:sp>
        <p:nvSpPr>
          <p:cNvPr id="9" name="Hexagon 8"/>
          <p:cNvSpPr/>
          <p:nvPr/>
        </p:nvSpPr>
        <p:spPr>
          <a:xfrm rot="5400000">
            <a:off x="6366061" y="5393202"/>
            <a:ext cx="1327643" cy="1115861"/>
          </a:xfrm>
          <a:prstGeom prst="hexago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IFCAs</a:t>
            </a:r>
          </a:p>
        </p:txBody>
      </p:sp>
      <p:sp>
        <p:nvSpPr>
          <p:cNvPr id="11" name="Hexagon 10"/>
          <p:cNvSpPr/>
          <p:nvPr/>
        </p:nvSpPr>
        <p:spPr>
          <a:xfrm rot="5400000">
            <a:off x="5780016" y="4284699"/>
            <a:ext cx="1327643" cy="1115861"/>
          </a:xfrm>
          <a:prstGeom prst="hexago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Academia</a:t>
            </a:r>
          </a:p>
        </p:txBody>
      </p:sp>
      <p:sp>
        <p:nvSpPr>
          <p:cNvPr id="12" name="Hexagon 11"/>
          <p:cNvSpPr/>
          <p:nvPr/>
        </p:nvSpPr>
        <p:spPr>
          <a:xfrm rot="5400000">
            <a:off x="6351547" y="3152170"/>
            <a:ext cx="1327643" cy="1115861"/>
          </a:xfrm>
          <a:prstGeom prst="hexago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Coastal Partnerships</a:t>
            </a:r>
          </a:p>
        </p:txBody>
      </p:sp>
      <p:sp>
        <p:nvSpPr>
          <p:cNvPr id="13" name="Hexagon 12"/>
          <p:cNvSpPr/>
          <p:nvPr/>
        </p:nvSpPr>
        <p:spPr>
          <a:xfrm rot="5400000">
            <a:off x="6950647" y="4270186"/>
            <a:ext cx="1327643" cy="1115861"/>
          </a:xfrm>
          <a:prstGeom prst="hexago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NGOs</a:t>
            </a:r>
          </a:p>
        </p:txBody>
      </p:sp>
      <p:sp>
        <p:nvSpPr>
          <p:cNvPr id="14" name="Hexagon 13"/>
          <p:cNvSpPr/>
          <p:nvPr/>
        </p:nvSpPr>
        <p:spPr>
          <a:xfrm rot="5400000">
            <a:off x="3408812" y="4284700"/>
            <a:ext cx="1327643" cy="1115861"/>
          </a:xfrm>
          <a:prstGeom prst="hexagon">
            <a:avLst/>
          </a:prstGeom>
          <a:solidFill>
            <a:schemeClr val="tx2">
              <a:lumMod val="60000"/>
              <a:lumOff val="40000"/>
            </a:schemeClr>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Local Government</a:t>
            </a:r>
          </a:p>
        </p:txBody>
      </p:sp>
      <p:sp>
        <p:nvSpPr>
          <p:cNvPr id="17" name="Hexagon 16"/>
          <p:cNvSpPr/>
          <p:nvPr/>
        </p:nvSpPr>
        <p:spPr>
          <a:xfrm rot="5400000">
            <a:off x="4007913" y="5389059"/>
            <a:ext cx="1327643" cy="1115861"/>
          </a:xfrm>
          <a:prstGeom prst="hexagon">
            <a:avLst/>
          </a:prstGeom>
          <a:solidFill>
            <a:schemeClr val="tx2">
              <a:lumMod val="40000"/>
              <a:lumOff val="60000"/>
            </a:schemeClr>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MPs and Elected Members</a:t>
            </a:r>
          </a:p>
        </p:txBody>
      </p:sp>
      <p:sp>
        <p:nvSpPr>
          <p:cNvPr id="18" name="Hexagon 17"/>
          <p:cNvSpPr/>
          <p:nvPr/>
        </p:nvSpPr>
        <p:spPr>
          <a:xfrm rot="5400000">
            <a:off x="5193515" y="5389059"/>
            <a:ext cx="1327643" cy="1115861"/>
          </a:xfrm>
          <a:prstGeom prst="hexago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General Public</a:t>
            </a:r>
          </a:p>
        </p:txBody>
      </p:sp>
      <p:sp>
        <p:nvSpPr>
          <p:cNvPr id="19" name="Hexagon 18"/>
          <p:cNvSpPr/>
          <p:nvPr/>
        </p:nvSpPr>
        <p:spPr>
          <a:xfrm rot="5400000">
            <a:off x="5179000" y="3156312"/>
            <a:ext cx="1327643" cy="1115861"/>
          </a:xfrm>
          <a:prstGeom prst="hexago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Stakeholder Focus Group</a:t>
            </a:r>
          </a:p>
        </p:txBody>
      </p:sp>
      <p:sp>
        <p:nvSpPr>
          <p:cNvPr id="20" name="Hexagon 19"/>
          <p:cNvSpPr/>
          <p:nvPr/>
        </p:nvSpPr>
        <p:spPr>
          <a:xfrm rot="5400000">
            <a:off x="3388751" y="2058194"/>
            <a:ext cx="1327643" cy="1115861"/>
          </a:xfrm>
          <a:prstGeom prst="hexagon">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The Crown Estate</a:t>
            </a:r>
          </a:p>
        </p:txBody>
      </p:sp>
      <p:sp>
        <p:nvSpPr>
          <p:cNvPr id="21" name="Hexagon 20"/>
          <p:cNvSpPr/>
          <p:nvPr/>
        </p:nvSpPr>
        <p:spPr>
          <a:xfrm rot="5400000">
            <a:off x="2800657" y="3166683"/>
            <a:ext cx="1327643" cy="1115861"/>
          </a:xfrm>
          <a:prstGeom prst="hexagon">
            <a:avLst/>
          </a:prstGeom>
          <a:solidFill>
            <a:schemeClr val="tx2">
              <a:lumMod val="60000"/>
              <a:lumOff val="4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Industry &amp; Sector groups/</a:t>
            </a:r>
          </a:p>
          <a:p>
            <a:pPr algn="ctr" eaLnBrk="1" hangingPunct="1">
              <a:defRPr/>
            </a:pPr>
            <a:r>
              <a:rPr lang="en-GB" sz="1100" b="1" dirty="0">
                <a:solidFill>
                  <a:prstClr val="white"/>
                </a:solidFill>
              </a:rPr>
              <a:t>individuals</a:t>
            </a:r>
          </a:p>
        </p:txBody>
      </p:sp>
      <p:sp>
        <p:nvSpPr>
          <p:cNvPr id="22" name="Hexagon 21"/>
          <p:cNvSpPr/>
          <p:nvPr/>
        </p:nvSpPr>
        <p:spPr>
          <a:xfrm rot="5400000">
            <a:off x="4574745" y="2048120"/>
            <a:ext cx="1327643" cy="1115861"/>
          </a:xfrm>
          <a:prstGeom prst="hexagon">
            <a:avLst/>
          </a:prstGeom>
          <a:solidFill>
            <a:schemeClr val="tx2">
              <a:lumMod val="60000"/>
              <a:lumOff val="4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prstClr val="white"/>
                </a:solidFill>
              </a:rPr>
              <a:t>Government</a:t>
            </a:r>
          </a:p>
        </p:txBody>
      </p:sp>
      <p:sp>
        <p:nvSpPr>
          <p:cNvPr id="23" name="Hexagon 22"/>
          <p:cNvSpPr/>
          <p:nvPr/>
        </p:nvSpPr>
        <p:spPr>
          <a:xfrm rot="5400000">
            <a:off x="1619702" y="5403026"/>
            <a:ext cx="1327643" cy="1115861"/>
          </a:xfrm>
          <a:prstGeom prst="hexagon">
            <a:avLst/>
          </a:prstGeom>
          <a:solidFill>
            <a:schemeClr val="tx2">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Waster water treatment &amp; disposal </a:t>
            </a:r>
          </a:p>
        </p:txBody>
      </p:sp>
      <p:sp>
        <p:nvSpPr>
          <p:cNvPr id="24" name="Hexagon 23"/>
          <p:cNvSpPr/>
          <p:nvPr/>
        </p:nvSpPr>
        <p:spPr>
          <a:xfrm rot="5400000">
            <a:off x="434099" y="3170826"/>
            <a:ext cx="1327643" cy="1115861"/>
          </a:xfrm>
          <a:prstGeom prst="hexagon">
            <a:avLst/>
          </a:prstGeom>
          <a:solidFill>
            <a:schemeClr val="tx2">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Ports &amp; Shipping</a:t>
            </a:r>
          </a:p>
        </p:txBody>
      </p:sp>
      <p:sp>
        <p:nvSpPr>
          <p:cNvPr id="25" name="Hexagon 24"/>
          <p:cNvSpPr/>
          <p:nvPr/>
        </p:nvSpPr>
        <p:spPr>
          <a:xfrm rot="5400000">
            <a:off x="1033657" y="4288841"/>
            <a:ext cx="1327643" cy="1115861"/>
          </a:xfrm>
          <a:prstGeom prst="hexagon">
            <a:avLst/>
          </a:prstGeom>
          <a:solidFill>
            <a:schemeClr val="tx2">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Subsea Cables – Power/</a:t>
            </a:r>
          </a:p>
          <a:p>
            <a:pPr algn="ctr" eaLnBrk="1" hangingPunct="1">
              <a:defRPr/>
            </a:pPr>
            <a:r>
              <a:rPr lang="en-GB" sz="1100" b="1" dirty="0">
                <a:solidFill>
                  <a:srgbClr val="1F497D"/>
                </a:solidFill>
              </a:rPr>
              <a:t>Telecoms</a:t>
            </a:r>
          </a:p>
        </p:txBody>
      </p:sp>
      <p:sp>
        <p:nvSpPr>
          <p:cNvPr id="26" name="Hexagon 25"/>
          <p:cNvSpPr/>
          <p:nvPr/>
        </p:nvSpPr>
        <p:spPr>
          <a:xfrm rot="5400000">
            <a:off x="1619702" y="3170826"/>
            <a:ext cx="1327643" cy="1115861"/>
          </a:xfrm>
          <a:prstGeom prst="hexagon">
            <a:avLst/>
          </a:prstGeom>
          <a:solidFill>
            <a:schemeClr val="tx2">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Marine Conservation (including MCZs)</a:t>
            </a:r>
          </a:p>
        </p:txBody>
      </p:sp>
      <p:sp>
        <p:nvSpPr>
          <p:cNvPr id="27" name="Hexagon 26"/>
          <p:cNvSpPr/>
          <p:nvPr/>
        </p:nvSpPr>
        <p:spPr>
          <a:xfrm rot="5400000">
            <a:off x="2204745" y="2058194"/>
            <a:ext cx="1327643" cy="1115861"/>
          </a:xfrm>
          <a:prstGeom prst="hexagon">
            <a:avLst/>
          </a:prstGeom>
          <a:solidFill>
            <a:schemeClr val="tx2">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Tourism &amp; Recreation</a:t>
            </a:r>
          </a:p>
        </p:txBody>
      </p:sp>
      <p:sp>
        <p:nvSpPr>
          <p:cNvPr id="28" name="Hexagon 27"/>
          <p:cNvSpPr/>
          <p:nvPr/>
        </p:nvSpPr>
        <p:spPr>
          <a:xfrm rot="5400000">
            <a:off x="2219259" y="4288841"/>
            <a:ext cx="1327643" cy="1115861"/>
          </a:xfrm>
          <a:prstGeom prst="hexagon">
            <a:avLst/>
          </a:prstGeom>
          <a:solidFill>
            <a:schemeClr val="tx2">
              <a:lumMod val="40000"/>
              <a:lumOff val="60000"/>
            </a:schemeClr>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Local Authorities, AONB, National Parks, LEPs</a:t>
            </a:r>
          </a:p>
        </p:txBody>
      </p:sp>
      <p:sp>
        <p:nvSpPr>
          <p:cNvPr id="31" name="Hexagon 30"/>
          <p:cNvSpPr/>
          <p:nvPr/>
        </p:nvSpPr>
        <p:spPr>
          <a:xfrm rot="5400000">
            <a:off x="1020144" y="2052810"/>
            <a:ext cx="1327643" cy="1115861"/>
          </a:xfrm>
          <a:prstGeom prst="hexagon">
            <a:avLst/>
          </a:prstGeom>
          <a:solidFill>
            <a:schemeClr val="tx2">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Marine Aggregates / Dredging &amp; disposal</a:t>
            </a:r>
          </a:p>
        </p:txBody>
      </p:sp>
      <p:sp>
        <p:nvSpPr>
          <p:cNvPr id="32" name="Hexagon 31"/>
          <p:cNvSpPr/>
          <p:nvPr/>
        </p:nvSpPr>
        <p:spPr>
          <a:xfrm rot="5400000">
            <a:off x="2802904" y="957117"/>
            <a:ext cx="1327643" cy="1115861"/>
          </a:xfrm>
          <a:prstGeom prst="hexagon">
            <a:avLst/>
          </a:prstGeom>
          <a:solidFill>
            <a:schemeClr val="tx2">
              <a:lumMod val="20000"/>
              <a:lumOff val="8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OGDs</a:t>
            </a:r>
          </a:p>
        </p:txBody>
      </p:sp>
      <p:sp>
        <p:nvSpPr>
          <p:cNvPr id="33" name="Hexagon 32"/>
          <p:cNvSpPr/>
          <p:nvPr/>
        </p:nvSpPr>
        <p:spPr>
          <a:xfrm rot="5400000">
            <a:off x="3966742" y="942603"/>
            <a:ext cx="1327643" cy="1115861"/>
          </a:xfrm>
          <a:prstGeom prst="hexagon">
            <a:avLst/>
          </a:prstGeom>
          <a:solidFill>
            <a:schemeClr val="tx2">
              <a:lumMod val="20000"/>
              <a:lumOff val="8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Defra</a:t>
            </a:r>
          </a:p>
        </p:txBody>
      </p:sp>
      <p:sp>
        <p:nvSpPr>
          <p:cNvPr id="34" name="Hexagon 33"/>
          <p:cNvSpPr/>
          <p:nvPr/>
        </p:nvSpPr>
        <p:spPr>
          <a:xfrm rot="5400000">
            <a:off x="1619702" y="946746"/>
            <a:ext cx="1327643" cy="1115861"/>
          </a:xfrm>
          <a:prstGeom prst="hexagon">
            <a:avLst/>
          </a:prstGeom>
          <a:solidFill>
            <a:schemeClr val="tx2">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050" b="1" dirty="0">
                <a:solidFill>
                  <a:srgbClr val="1F497D"/>
                </a:solidFill>
              </a:rPr>
              <a:t>Energy production &amp; infrastructure development</a:t>
            </a:r>
          </a:p>
        </p:txBody>
      </p:sp>
      <p:sp>
        <p:nvSpPr>
          <p:cNvPr id="35" name="Hexagon 34"/>
          <p:cNvSpPr/>
          <p:nvPr/>
        </p:nvSpPr>
        <p:spPr>
          <a:xfrm rot="5400000">
            <a:off x="5152344" y="957117"/>
            <a:ext cx="1327643" cy="1115861"/>
          </a:xfrm>
          <a:prstGeom prst="hexagon">
            <a:avLst/>
          </a:prstGeom>
          <a:solidFill>
            <a:schemeClr val="tx2">
              <a:lumMod val="20000"/>
              <a:lumOff val="8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Devolved </a:t>
            </a:r>
            <a:r>
              <a:rPr lang="en-GB" sz="1100" b="1" dirty="0" err="1">
                <a:solidFill>
                  <a:srgbClr val="1F497D"/>
                </a:solidFill>
              </a:rPr>
              <a:t>Admini-strations</a:t>
            </a:r>
            <a:endParaRPr lang="en-GB" sz="1100" b="1" dirty="0">
              <a:solidFill>
                <a:srgbClr val="1F497D"/>
              </a:solidFill>
            </a:endParaRPr>
          </a:p>
        </p:txBody>
      </p:sp>
      <p:sp>
        <p:nvSpPr>
          <p:cNvPr id="36" name="Hexagon 35"/>
          <p:cNvSpPr/>
          <p:nvPr/>
        </p:nvSpPr>
        <p:spPr>
          <a:xfrm rot="5400000">
            <a:off x="410988" y="946746"/>
            <a:ext cx="1327643" cy="1115861"/>
          </a:xfrm>
          <a:prstGeom prst="hexagon">
            <a:avLst/>
          </a:prstGeom>
          <a:solidFill>
            <a:schemeClr val="tx2">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Aquaculture &amp;Fisheries</a:t>
            </a:r>
          </a:p>
        </p:txBody>
      </p:sp>
      <p:sp>
        <p:nvSpPr>
          <p:cNvPr id="37" name="Hexagon 36"/>
          <p:cNvSpPr/>
          <p:nvPr/>
        </p:nvSpPr>
        <p:spPr>
          <a:xfrm rot="5400000">
            <a:off x="425501" y="5388234"/>
            <a:ext cx="1327643" cy="1115861"/>
          </a:xfrm>
          <a:prstGeom prst="hexagon">
            <a:avLst/>
          </a:prstGeom>
          <a:solidFill>
            <a:schemeClr val="tx2">
              <a:lumMod val="40000"/>
              <a:lumOff val="60000"/>
            </a:schemeClr>
          </a:solidFill>
          <a:ln w="28575">
            <a:solidFill>
              <a:srgbClr val="00B05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Defence &amp; National Security</a:t>
            </a:r>
          </a:p>
        </p:txBody>
      </p:sp>
      <p:sp>
        <p:nvSpPr>
          <p:cNvPr id="38" name="Hexagon 37"/>
          <p:cNvSpPr/>
          <p:nvPr/>
        </p:nvSpPr>
        <p:spPr>
          <a:xfrm rot="5400000">
            <a:off x="6937047" y="2058194"/>
            <a:ext cx="1327643" cy="1115861"/>
          </a:xfrm>
          <a:prstGeom prst="hexagon">
            <a:avLst/>
          </a:prstGeom>
          <a:solidFill>
            <a:schemeClr val="tx2">
              <a:lumMod val="20000"/>
              <a:lumOff val="8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Bordering Countries</a:t>
            </a:r>
          </a:p>
        </p:txBody>
      </p:sp>
      <p:sp>
        <p:nvSpPr>
          <p:cNvPr id="39" name="Hexagon 38"/>
          <p:cNvSpPr/>
          <p:nvPr/>
        </p:nvSpPr>
        <p:spPr>
          <a:xfrm rot="5400000">
            <a:off x="5751445" y="2058194"/>
            <a:ext cx="1327643" cy="1115861"/>
          </a:xfrm>
          <a:prstGeom prst="hexagon">
            <a:avLst/>
          </a:prstGeom>
          <a:solidFill>
            <a:schemeClr val="tx2">
              <a:lumMod val="20000"/>
              <a:lumOff val="8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International</a:t>
            </a:r>
          </a:p>
        </p:txBody>
      </p:sp>
      <p:sp>
        <p:nvSpPr>
          <p:cNvPr id="41" name="Hexagon 40"/>
          <p:cNvSpPr/>
          <p:nvPr/>
        </p:nvSpPr>
        <p:spPr>
          <a:xfrm rot="5400000">
            <a:off x="2837234" y="5393202"/>
            <a:ext cx="1327643" cy="1115861"/>
          </a:xfrm>
          <a:prstGeom prst="hexagon">
            <a:avLst/>
          </a:prstGeom>
          <a:solidFill>
            <a:schemeClr val="tx2">
              <a:lumMod val="40000"/>
              <a:lumOff val="60000"/>
            </a:schemeClr>
          </a:solidFill>
          <a:ln w="28575">
            <a:solidFill>
              <a:srgbClr val="FFC000"/>
            </a:solidFill>
          </a:ln>
        </p:spPr>
        <p:style>
          <a:lnRef idx="1">
            <a:schemeClr val="accent1"/>
          </a:lnRef>
          <a:fillRef idx="3">
            <a:schemeClr val="accent1"/>
          </a:fillRef>
          <a:effectRef idx="2">
            <a:schemeClr val="accent1"/>
          </a:effectRef>
          <a:fontRef idx="minor">
            <a:schemeClr val="lt1"/>
          </a:fontRef>
        </p:style>
        <p:txBody>
          <a:bodyPr vert="vert270" lIns="0" tIns="0" rIns="0" bIns="0" anchor="ctr"/>
          <a:lstStyle/>
          <a:p>
            <a:pPr algn="ctr" eaLnBrk="1" hangingPunct="1">
              <a:defRPr/>
            </a:pPr>
            <a:r>
              <a:rPr lang="en-GB" sz="1100" b="1" dirty="0">
                <a:solidFill>
                  <a:srgbClr val="1F497D"/>
                </a:solidFill>
              </a:rPr>
              <a:t>Local Government Association (LGA)</a:t>
            </a:r>
          </a:p>
        </p:txBody>
      </p:sp>
    </p:spTree>
    <p:extLst>
      <p:ext uri="{BB962C8B-B14F-4D97-AF65-F5344CB8AC3E}">
        <p14:creationId xmlns:p14="http://schemas.microsoft.com/office/powerpoint/2010/main" val="2875136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260350"/>
            <a:ext cx="8064500" cy="647700"/>
          </a:xfrm>
        </p:spPr>
        <p:txBody>
          <a:bodyPr/>
          <a:lstStyle/>
          <a:p>
            <a:r>
              <a:rPr lang="en-GB" altLang="en-US" b="1" dirty="0" smtClean="0">
                <a:solidFill>
                  <a:srgbClr val="0070C0"/>
                </a:solidFill>
              </a:rPr>
              <a:t>Role Functions </a:t>
            </a:r>
            <a:endParaRPr lang="en-GB" altLang="en-US" dirty="0" smtClean="0">
              <a:solidFill>
                <a:srgbClr val="0070C0"/>
              </a:solidFill>
            </a:endParaRPr>
          </a:p>
        </p:txBody>
      </p:sp>
      <p:sp>
        <p:nvSpPr>
          <p:cNvPr id="47107" name="Text Placeholder 2"/>
          <p:cNvSpPr>
            <a:spLocks noGrp="1"/>
          </p:cNvSpPr>
          <p:nvPr>
            <p:ph type="body" sz="quarter" idx="10"/>
          </p:nvPr>
        </p:nvSpPr>
        <p:spPr>
          <a:xfrm>
            <a:off x="468313" y="908720"/>
            <a:ext cx="7991475" cy="5400675"/>
          </a:xfrm>
        </p:spPr>
        <p:txBody>
          <a:bodyPr/>
          <a:lstStyle/>
          <a:p>
            <a:pPr>
              <a:buClr>
                <a:schemeClr val="accent1"/>
              </a:buClr>
            </a:pPr>
            <a:endParaRPr lang="en-GB" altLang="en-US" sz="2000" dirty="0" smtClean="0"/>
          </a:p>
          <a:p>
            <a:pPr>
              <a:buClr>
                <a:schemeClr val="accent1"/>
              </a:buClr>
            </a:pPr>
            <a:r>
              <a:rPr lang="en-GB" altLang="en-US" sz="2000" dirty="0" smtClean="0"/>
              <a:t>Coastal Marine Planners in all marine plan areas around England</a:t>
            </a:r>
          </a:p>
          <a:p>
            <a:pPr>
              <a:buClr>
                <a:schemeClr val="accent1"/>
              </a:buClr>
            </a:pPr>
            <a:endParaRPr lang="en-GB" altLang="en-US" sz="2000" dirty="0" smtClean="0"/>
          </a:p>
          <a:p>
            <a:pPr>
              <a:buClr>
                <a:schemeClr val="accent1"/>
              </a:buClr>
            </a:pPr>
            <a:endParaRPr lang="en-GB" altLang="en-US" sz="2000" dirty="0"/>
          </a:p>
          <a:p>
            <a:pPr>
              <a:buClr>
                <a:schemeClr val="accent1"/>
              </a:buClr>
            </a:pPr>
            <a:r>
              <a:rPr lang="en-GB" altLang="en-US" sz="2000" dirty="0" smtClean="0"/>
              <a:t>Stakeholder engagement – High level engagement included</a:t>
            </a:r>
          </a:p>
          <a:p>
            <a:pPr>
              <a:buClr>
                <a:schemeClr val="accent1"/>
              </a:buClr>
            </a:pPr>
            <a:endParaRPr lang="en-GB" altLang="en-US" sz="2000" dirty="0" smtClean="0"/>
          </a:p>
          <a:p>
            <a:pPr>
              <a:buClr>
                <a:schemeClr val="accent1"/>
              </a:buClr>
            </a:pPr>
            <a:endParaRPr lang="en-GB" altLang="en-US" sz="2000" dirty="0"/>
          </a:p>
          <a:p>
            <a:pPr>
              <a:buClr>
                <a:schemeClr val="accent1"/>
              </a:buClr>
            </a:pPr>
            <a:r>
              <a:rPr lang="en-GB" altLang="en-US" sz="2000" dirty="0" smtClean="0"/>
              <a:t>Coastal Partnerships/Coastal Groups/Local Authority Groups </a:t>
            </a:r>
          </a:p>
          <a:p>
            <a:pPr marL="0" indent="0">
              <a:buClr>
                <a:schemeClr val="accent1"/>
              </a:buClr>
              <a:buNone/>
            </a:pPr>
            <a:endParaRPr lang="en-GB" altLang="en-US" sz="2000" dirty="0" smtClean="0"/>
          </a:p>
          <a:p>
            <a:pPr>
              <a:buClr>
                <a:schemeClr val="accent1"/>
              </a:buClr>
            </a:pPr>
            <a:endParaRPr lang="en-GB" altLang="en-US" sz="2000" dirty="0"/>
          </a:p>
          <a:p>
            <a:pPr>
              <a:buClr>
                <a:schemeClr val="accent1"/>
              </a:buClr>
            </a:pPr>
            <a:r>
              <a:rPr lang="en-GB" altLang="en-US" sz="2000" dirty="0" smtClean="0"/>
              <a:t>Respond to local plan consultations and strategies where appropriate</a:t>
            </a:r>
          </a:p>
          <a:p>
            <a:pPr>
              <a:buClr>
                <a:schemeClr val="accent1"/>
              </a:buClr>
            </a:pPr>
            <a:endParaRPr lang="en-GB" altLang="en-US" sz="2000" dirty="0" smtClean="0"/>
          </a:p>
          <a:p>
            <a:pPr>
              <a:buClr>
                <a:schemeClr val="accent1"/>
              </a:buClr>
            </a:pPr>
            <a:endParaRPr lang="en-GB" altLang="en-US" sz="2000" dirty="0"/>
          </a:p>
          <a:p>
            <a:pPr>
              <a:buClr>
                <a:schemeClr val="accent1"/>
              </a:buClr>
            </a:pPr>
            <a:r>
              <a:rPr lang="en-GB" altLang="en-US" sz="2000" dirty="0" smtClean="0"/>
              <a:t>RTPI Involvement </a:t>
            </a:r>
          </a:p>
        </p:txBody>
      </p:sp>
    </p:spTree>
    <p:extLst>
      <p:ext uri="{BB962C8B-B14F-4D97-AF65-F5344CB8AC3E}">
        <p14:creationId xmlns:p14="http://schemas.microsoft.com/office/powerpoint/2010/main" val="352619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3990" y="764704"/>
            <a:ext cx="8064500" cy="647700"/>
          </a:xfrm>
        </p:spPr>
        <p:txBody>
          <a:bodyPr>
            <a:normAutofit fontScale="90000"/>
          </a:bodyPr>
          <a:lstStyle/>
          <a:p>
            <a:pPr algn="ctr">
              <a:defRPr/>
            </a:pPr>
            <a:r>
              <a:rPr lang="en-GB" sz="4000" b="1" dirty="0" smtClean="0">
                <a:solidFill>
                  <a:srgbClr val="0070C0"/>
                </a:solidFill>
                <a:latin typeface="Arial" charset="0"/>
                <a:cs typeface="Arial" charset="0"/>
              </a:rPr>
              <a:t>Existing similarities</a:t>
            </a:r>
            <a:r>
              <a:rPr lang="en-GB" sz="4000" b="1" dirty="0" smtClean="0">
                <a:solidFill>
                  <a:srgbClr val="878A15"/>
                </a:solidFill>
                <a:latin typeface="Arial" charset="0"/>
                <a:cs typeface="Arial" charset="0"/>
              </a:rPr>
              <a:t/>
            </a:r>
            <a:br>
              <a:rPr lang="en-GB" sz="4000" b="1" dirty="0" smtClean="0">
                <a:solidFill>
                  <a:srgbClr val="878A15"/>
                </a:solidFill>
                <a:latin typeface="Arial" charset="0"/>
                <a:cs typeface="Arial" charset="0"/>
              </a:rPr>
            </a:br>
            <a:endParaRPr lang="en-GB" sz="4000" b="1" dirty="0" smtClean="0">
              <a:solidFill>
                <a:srgbClr val="878A15"/>
              </a:solidFill>
              <a:latin typeface="Arial" charset="0"/>
              <a:cs typeface="Arial" charset="0"/>
            </a:endParaRPr>
          </a:p>
        </p:txBody>
      </p:sp>
      <p:pic>
        <p:nvPicPr>
          <p:cNvPr id="44036" name="Picture 6" descr="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113"/>
            <a:ext cx="889248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398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260350"/>
            <a:ext cx="8064500" cy="647700"/>
          </a:xfrm>
        </p:spPr>
        <p:txBody>
          <a:bodyPr/>
          <a:lstStyle/>
          <a:p>
            <a:r>
              <a:rPr lang="en-GB" altLang="en-US" b="1" dirty="0" smtClean="0">
                <a:solidFill>
                  <a:srgbClr val="0070C0"/>
                </a:solidFill>
              </a:rPr>
              <a:t>Marine policy statement </a:t>
            </a:r>
          </a:p>
        </p:txBody>
      </p:sp>
      <p:sp>
        <p:nvSpPr>
          <p:cNvPr id="45059" name="Rectangle 3"/>
          <p:cNvSpPr>
            <a:spLocks noChangeArrowheads="1"/>
          </p:cNvSpPr>
          <p:nvPr/>
        </p:nvSpPr>
        <p:spPr bwMode="auto">
          <a:xfrm>
            <a:off x="479425" y="1435100"/>
            <a:ext cx="5122863"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2000" i="1">
                <a:solidFill>
                  <a:srgbClr val="000000"/>
                </a:solidFill>
              </a:rPr>
              <a:t>1.3.1 </a:t>
            </a:r>
            <a:r>
              <a:rPr lang="en-GB" altLang="en-US" sz="2000" i="1">
                <a:solidFill>
                  <a:srgbClr val="FF0000"/>
                </a:solidFill>
              </a:rPr>
              <a:t>The MPS and marine planning systems will sit alongside and interact with existing planning regimes across the UK. These include town and country planning and other legislation, guidance and development plans in each Administration</a:t>
            </a:r>
            <a:r>
              <a:rPr lang="en-GB" altLang="en-US" sz="2000" i="1">
                <a:solidFill>
                  <a:srgbClr val="000000"/>
                </a:solidFill>
              </a:rPr>
              <a:t>. In England and Wales this also includes the development consent order regime for nationally significant infrastructure projects (NSIPs). </a:t>
            </a:r>
          </a:p>
          <a:p>
            <a:pPr eaLnBrk="1" hangingPunct="1">
              <a:spcBef>
                <a:spcPct val="0"/>
              </a:spcBef>
              <a:buClrTx/>
              <a:buFontTx/>
              <a:buNone/>
            </a:pPr>
            <a:endParaRPr lang="en-GB" altLang="en-US" sz="1400" i="1">
              <a:solidFill>
                <a:srgbClr val="000000"/>
              </a:solidFill>
            </a:endParaRPr>
          </a:p>
          <a:p>
            <a:pPr eaLnBrk="1" hangingPunct="1">
              <a:spcBef>
                <a:spcPct val="0"/>
              </a:spcBef>
              <a:buClrTx/>
              <a:buFontTx/>
              <a:buNone/>
            </a:pPr>
            <a:endParaRPr lang="en-GB" altLang="en-US" sz="1200">
              <a:solidFill>
                <a:srgbClr val="000000"/>
              </a:solidFill>
            </a:endParaRP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288" y="53975"/>
            <a:ext cx="2930525" cy="633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818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260350"/>
            <a:ext cx="8064500" cy="647700"/>
          </a:xfrm>
        </p:spPr>
        <p:txBody>
          <a:bodyPr/>
          <a:lstStyle/>
          <a:p>
            <a:r>
              <a:rPr lang="en-GB" altLang="en-US" b="1" dirty="0" smtClean="0">
                <a:solidFill>
                  <a:srgbClr val="0070C0"/>
                </a:solidFill>
              </a:rPr>
              <a:t>Links to other government documents</a:t>
            </a:r>
            <a:endParaRPr lang="en-GB" altLang="en-US" dirty="0" smtClean="0">
              <a:solidFill>
                <a:srgbClr val="0070C0"/>
              </a:solidFill>
            </a:endParaRPr>
          </a:p>
        </p:txBody>
      </p:sp>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1241425"/>
            <a:ext cx="3441700" cy="4946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screenshot of a computer&#10;&#10;Description automatically generated">
            <a:extLst>
              <a:ext uri="{FF2B5EF4-FFF2-40B4-BE49-F238E27FC236}">
                <a16:creationId xmlns="" xmlns:a16="http://schemas.microsoft.com/office/drawing/2014/main" id="{B9782991-986E-574B-A586-A7D5EB5C0731}"/>
              </a:ext>
            </a:extLst>
          </p:cNvPr>
          <p:cNvPicPr>
            <a:picLocks noChangeAspect="1"/>
          </p:cNvPicPr>
          <p:nvPr/>
        </p:nvPicPr>
        <p:blipFill rotWithShape="1">
          <a:blip r:embed="rId4"/>
          <a:srcRect l="37461" t="21915" r="36840" b="19644"/>
          <a:stretch/>
        </p:blipFill>
        <p:spPr>
          <a:xfrm>
            <a:off x="683568" y="1241425"/>
            <a:ext cx="3495811" cy="4968552"/>
          </a:xfrm>
          <a:prstGeom prst="rect">
            <a:avLst/>
          </a:prstGeom>
          <a:ln>
            <a:solidFill>
              <a:schemeClr val="tx1"/>
            </a:solidFill>
          </a:ln>
        </p:spPr>
      </p:pic>
    </p:spTree>
    <p:extLst>
      <p:ext uri="{BB962C8B-B14F-4D97-AF65-F5344CB8AC3E}">
        <p14:creationId xmlns:p14="http://schemas.microsoft.com/office/powerpoint/2010/main" val="41851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260350"/>
            <a:ext cx="8064500" cy="647700"/>
          </a:xfrm>
        </p:spPr>
        <p:txBody>
          <a:bodyPr/>
          <a:lstStyle/>
          <a:p>
            <a:r>
              <a:rPr lang="en-GB" altLang="en-US" b="1" dirty="0" smtClean="0">
                <a:solidFill>
                  <a:srgbClr val="0070C0"/>
                </a:solidFill>
              </a:rPr>
              <a:t>Duty to cooperate </a:t>
            </a:r>
            <a:endParaRPr lang="en-GB" altLang="en-US" dirty="0" smtClean="0">
              <a:solidFill>
                <a:srgbClr val="0070C0"/>
              </a:solidFill>
            </a:endParaRPr>
          </a:p>
        </p:txBody>
      </p:sp>
      <p:sp>
        <p:nvSpPr>
          <p:cNvPr id="47107" name="Text Placeholder 2"/>
          <p:cNvSpPr>
            <a:spLocks noGrp="1"/>
          </p:cNvSpPr>
          <p:nvPr>
            <p:ph type="body" sz="quarter" idx="10"/>
          </p:nvPr>
        </p:nvSpPr>
        <p:spPr/>
        <p:txBody>
          <a:bodyPr/>
          <a:lstStyle/>
          <a:p>
            <a:pPr>
              <a:buClr>
                <a:schemeClr val="accent1"/>
              </a:buClr>
            </a:pPr>
            <a:endParaRPr lang="en-GB" altLang="en-US" sz="2000" dirty="0" smtClean="0"/>
          </a:p>
          <a:p>
            <a:pPr>
              <a:buClr>
                <a:schemeClr val="accent1"/>
              </a:buClr>
            </a:pPr>
            <a:r>
              <a:rPr lang="en-GB" altLang="en-US" sz="2000" dirty="0" smtClean="0"/>
              <a:t>The Marine and Coastal Access Act 2009 requires the marine plan authority to notify local planning authorities of its intention to prepare a marine plan, whose area of jurisdiction adjoins the marine plan area</a:t>
            </a:r>
          </a:p>
          <a:p>
            <a:pPr>
              <a:buClr>
                <a:schemeClr val="accent1"/>
              </a:buClr>
            </a:pPr>
            <a:endParaRPr lang="en-GB" altLang="en-US" sz="2000" dirty="0"/>
          </a:p>
          <a:p>
            <a:pPr>
              <a:buClr>
                <a:schemeClr val="accent1"/>
              </a:buClr>
            </a:pPr>
            <a:endParaRPr lang="en-GB" altLang="en-US" sz="2000" dirty="0" smtClean="0"/>
          </a:p>
          <a:p>
            <a:pPr>
              <a:buClr>
                <a:schemeClr val="accent1"/>
              </a:buClr>
            </a:pPr>
            <a:r>
              <a:rPr lang="en-GB" altLang="en-US" sz="2000" dirty="0" smtClean="0"/>
              <a:t>Marine plan area boundaries extend up to the level of mean high water spring tides while terrestrial planning boundaries generally extend to mean low water spring tides, the marine plan area physically overlaps with terrestrial plans</a:t>
            </a:r>
          </a:p>
          <a:p>
            <a:pPr>
              <a:buClr>
                <a:schemeClr val="accent1"/>
              </a:buClr>
              <a:buFont typeface="Arial" panose="020B0604020202020204" pitchFamily="34" charset="0"/>
              <a:buNone/>
            </a:pPr>
            <a:endParaRPr lang="en-GB" altLang="en-US" sz="2000" dirty="0" smtClean="0"/>
          </a:p>
        </p:txBody>
      </p:sp>
    </p:spTree>
    <p:extLst>
      <p:ext uri="{BB962C8B-B14F-4D97-AF65-F5344CB8AC3E}">
        <p14:creationId xmlns:p14="http://schemas.microsoft.com/office/powerpoint/2010/main" val="3034796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Placeholder 2"/>
          <p:cNvSpPr>
            <a:spLocks noGrp="1"/>
          </p:cNvSpPr>
          <p:nvPr>
            <p:ph type="body" sz="quarter" idx="10"/>
          </p:nvPr>
        </p:nvSpPr>
        <p:spPr>
          <a:xfrm>
            <a:off x="395288" y="582613"/>
            <a:ext cx="7921625" cy="5400675"/>
          </a:xfrm>
        </p:spPr>
        <p:txBody>
          <a:bodyPr/>
          <a:lstStyle/>
          <a:p>
            <a:pPr>
              <a:buClr>
                <a:srgbClr val="878A15"/>
              </a:buClr>
              <a:buFont typeface="Arial" charset="0"/>
              <a:buNone/>
              <a:defRPr/>
            </a:pPr>
            <a:endParaRPr lang="en-GB" altLang="en-US" sz="2000" dirty="0" smtClean="0">
              <a:latin typeface="Arial" charset="0"/>
              <a:cs typeface="Arial" charset="0"/>
            </a:endParaRPr>
          </a:p>
          <a:p>
            <a:pPr marL="0" indent="0">
              <a:buClr>
                <a:srgbClr val="878A15"/>
              </a:buClr>
              <a:buFont typeface="Arial" charset="0"/>
              <a:buNone/>
              <a:defRPr/>
            </a:pPr>
            <a:endParaRPr lang="en-GB" altLang="en-US" sz="2000" dirty="0" smtClean="0">
              <a:latin typeface="Arial" charset="0"/>
              <a:cs typeface="Arial" charset="0"/>
            </a:endParaRPr>
          </a:p>
          <a:p>
            <a:pPr>
              <a:buClr>
                <a:srgbClr val="0070C0"/>
              </a:buClr>
              <a:buFont typeface="Arial" charset="0"/>
              <a:buChar char="•"/>
              <a:defRPr/>
            </a:pPr>
            <a:r>
              <a:rPr lang="en-GB" altLang="en-US" dirty="0" smtClean="0">
                <a:latin typeface="Arial" charset="0"/>
                <a:cs typeface="Arial" charset="0"/>
              </a:rPr>
              <a:t>The overlap ensures that marine and land planning will address the whole of the marine and terrestrial environments respectively.</a:t>
            </a:r>
          </a:p>
          <a:p>
            <a:pPr>
              <a:buClr>
                <a:srgbClr val="0070C0"/>
              </a:buClr>
              <a:buFont typeface="Arial" charset="0"/>
              <a:buChar char="•"/>
              <a:defRPr/>
            </a:pPr>
            <a:r>
              <a:rPr lang="en-GB" altLang="en-US" dirty="0" smtClean="0">
                <a:latin typeface="Arial" charset="0"/>
                <a:cs typeface="Arial" charset="0"/>
              </a:rPr>
              <a:t>Localism </a:t>
            </a:r>
            <a:r>
              <a:rPr lang="en-GB" altLang="en-US" dirty="0">
                <a:latin typeface="Arial" charset="0"/>
                <a:cs typeface="Arial" charset="0"/>
              </a:rPr>
              <a:t>Act </a:t>
            </a:r>
            <a:r>
              <a:rPr lang="en-GB" altLang="en-US" dirty="0" smtClean="0">
                <a:latin typeface="Arial" charset="0"/>
                <a:cs typeface="Arial" charset="0"/>
              </a:rPr>
              <a:t>2011; Section 110 parts 1-3</a:t>
            </a:r>
          </a:p>
          <a:p>
            <a:pPr>
              <a:buClr>
                <a:srgbClr val="0070C0"/>
              </a:buClr>
              <a:buFont typeface="Arial" charset="0"/>
              <a:buChar char="•"/>
              <a:defRPr/>
            </a:pPr>
            <a:r>
              <a:rPr lang="en-GB" altLang="en-US" dirty="0" smtClean="0">
                <a:latin typeface="Arial" charset="0"/>
                <a:cs typeface="Arial" charset="0"/>
              </a:rPr>
              <a:t>PAS </a:t>
            </a:r>
            <a:r>
              <a:rPr lang="en-GB" altLang="en-US" dirty="0">
                <a:latin typeface="Arial" charset="0"/>
                <a:cs typeface="Arial" charset="0"/>
              </a:rPr>
              <a:t>checklist</a:t>
            </a:r>
          </a:p>
        </p:txBody>
      </p:sp>
      <p:sp>
        <p:nvSpPr>
          <p:cNvPr id="35843" name="Title 1"/>
          <p:cNvSpPr>
            <a:spLocks noGrp="1"/>
          </p:cNvSpPr>
          <p:nvPr>
            <p:ph type="title"/>
          </p:nvPr>
        </p:nvSpPr>
        <p:spPr>
          <a:xfrm>
            <a:off x="468313" y="260350"/>
            <a:ext cx="8064500" cy="647700"/>
          </a:xfrm>
        </p:spPr>
        <p:txBody>
          <a:bodyPr/>
          <a:lstStyle/>
          <a:p>
            <a:r>
              <a:rPr lang="en-GB" altLang="en-US" b="1" smtClean="0">
                <a:solidFill>
                  <a:srgbClr val="007CBA"/>
                </a:solidFill>
              </a:rPr>
              <a:t>The overlap, and the Duty to Co-operate</a:t>
            </a:r>
            <a:r>
              <a:rPr lang="en-GB" altLang="en-US" smtClean="0">
                <a:solidFill>
                  <a:srgbClr val="878A15"/>
                </a:solidFill>
              </a:rPr>
              <a:t> </a:t>
            </a: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832225"/>
            <a:ext cx="6507162" cy="2874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1565275" y="5192713"/>
            <a:ext cx="5975350" cy="1584325"/>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Tree>
    <p:extLst>
      <p:ext uri="{BB962C8B-B14F-4D97-AF65-F5344CB8AC3E}">
        <p14:creationId xmlns:p14="http://schemas.microsoft.com/office/powerpoint/2010/main" val="9626409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260350"/>
            <a:ext cx="8064500" cy="647700"/>
          </a:xfrm>
        </p:spPr>
        <p:txBody>
          <a:bodyPr/>
          <a:lstStyle/>
          <a:p>
            <a:r>
              <a:rPr lang="en-GB" altLang="en-US" b="1" dirty="0" smtClean="0">
                <a:solidFill>
                  <a:srgbClr val="0070C0"/>
                </a:solidFill>
              </a:rPr>
              <a:t>Coastal Concordat</a:t>
            </a:r>
            <a:endParaRPr lang="en-GB" altLang="en-US" dirty="0" smtClean="0">
              <a:solidFill>
                <a:srgbClr val="0070C0"/>
              </a:solidFill>
            </a:endParaRPr>
          </a:p>
        </p:txBody>
      </p:sp>
      <p:sp>
        <p:nvSpPr>
          <p:cNvPr id="47107" name="Text Placeholder 2"/>
          <p:cNvSpPr>
            <a:spLocks noGrp="1"/>
          </p:cNvSpPr>
          <p:nvPr>
            <p:ph type="body" sz="quarter" idx="10"/>
          </p:nvPr>
        </p:nvSpPr>
        <p:spPr/>
        <p:txBody>
          <a:bodyPr/>
          <a:lstStyle/>
          <a:p>
            <a:endParaRPr lang="en-GB" altLang="en-US" sz="2000" dirty="0" smtClean="0"/>
          </a:p>
          <a:p>
            <a:pPr>
              <a:buClr>
                <a:schemeClr val="accent1"/>
              </a:buClr>
            </a:pPr>
            <a:r>
              <a:rPr lang="en-GB" altLang="en-US" sz="2000" dirty="0" smtClean="0"/>
              <a:t>Defra 25YEP – All Local Authorities signed up by 2021 </a:t>
            </a:r>
          </a:p>
          <a:p>
            <a:pPr>
              <a:buClr>
                <a:schemeClr val="accent1"/>
              </a:buClr>
            </a:pPr>
            <a:endParaRPr lang="en-GB" altLang="en-US" sz="2000" dirty="0" smtClean="0"/>
          </a:p>
          <a:p>
            <a:pPr>
              <a:buClr>
                <a:schemeClr val="accent1"/>
              </a:buClr>
            </a:pPr>
            <a:endParaRPr lang="en-GB" altLang="en-US" sz="2000" dirty="0"/>
          </a:p>
          <a:p>
            <a:pPr>
              <a:buClr>
                <a:schemeClr val="accent1"/>
              </a:buClr>
            </a:pPr>
            <a:r>
              <a:rPr lang="en-GB" altLang="en-US" sz="2000" dirty="0" smtClean="0"/>
              <a:t>An approach to align separate processes </a:t>
            </a:r>
          </a:p>
          <a:p>
            <a:pPr>
              <a:buClr>
                <a:schemeClr val="accent1"/>
              </a:buClr>
              <a:buFont typeface="Arial" panose="020B0604020202020204" pitchFamily="34" charset="0"/>
              <a:buNone/>
            </a:pPr>
            <a:endParaRPr lang="en-GB" altLang="en-US" sz="2000" dirty="0" smtClean="0"/>
          </a:p>
          <a:p>
            <a:pPr>
              <a:buClr>
                <a:schemeClr val="accent1"/>
              </a:buClr>
              <a:buFont typeface="Arial" panose="020B0604020202020204" pitchFamily="34" charset="0"/>
              <a:buNone/>
            </a:pPr>
            <a:endParaRPr lang="en-GB" altLang="en-US" sz="2000" dirty="0" smtClean="0"/>
          </a:p>
          <a:p>
            <a:pPr>
              <a:buClr>
                <a:schemeClr val="accent1"/>
              </a:buClr>
            </a:pPr>
            <a:r>
              <a:rPr lang="en-GB" altLang="en-US" sz="2000" dirty="0" smtClean="0"/>
              <a:t>Streamlines development in the intertidal area (overlap)</a:t>
            </a:r>
          </a:p>
          <a:p>
            <a:pPr>
              <a:buClr>
                <a:schemeClr val="accent1"/>
              </a:buClr>
            </a:pPr>
            <a:endParaRPr lang="en-GB" altLang="en-US" sz="2000" dirty="0" smtClean="0"/>
          </a:p>
          <a:p>
            <a:pPr>
              <a:buClr>
                <a:schemeClr val="accent1"/>
              </a:buClr>
            </a:pPr>
            <a:endParaRPr lang="en-GB" altLang="en-US" sz="2000" dirty="0" smtClean="0"/>
          </a:p>
          <a:p>
            <a:pPr>
              <a:buClr>
                <a:schemeClr val="accent1"/>
              </a:buClr>
            </a:pPr>
            <a:r>
              <a:rPr lang="en-GB" altLang="en-US" sz="2000" dirty="0" smtClean="0"/>
              <a:t>When a application/proposal comes into a decision-maker </a:t>
            </a:r>
            <a:r>
              <a:rPr lang="en-GB" altLang="en-US" sz="2000" dirty="0" err="1" smtClean="0"/>
              <a:t>i.e</a:t>
            </a:r>
            <a:r>
              <a:rPr lang="en-GB" altLang="en-US" sz="2000" dirty="0" smtClean="0"/>
              <a:t> Local Authority </a:t>
            </a:r>
            <a:endParaRPr lang="en-GB" altLang="en-US" sz="2000" dirty="0"/>
          </a:p>
          <a:p>
            <a:pPr marL="0" indent="0">
              <a:buNone/>
            </a:pPr>
            <a:endParaRPr lang="en-GB" altLang="en-US" sz="2000" dirty="0" smtClean="0"/>
          </a:p>
          <a:p>
            <a:pPr>
              <a:buFont typeface="Arial" panose="020B0604020202020204" pitchFamily="34" charset="0"/>
              <a:buNone/>
            </a:pPr>
            <a:endParaRPr lang="en-GB" altLang="en-US" sz="2000" dirty="0" smtClean="0"/>
          </a:p>
        </p:txBody>
      </p:sp>
    </p:spTree>
    <p:extLst>
      <p:ext uri="{BB962C8B-B14F-4D97-AF65-F5344CB8AC3E}">
        <p14:creationId xmlns:p14="http://schemas.microsoft.com/office/powerpoint/2010/main" val="2729878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260350"/>
            <a:ext cx="8064500" cy="647700"/>
          </a:xfrm>
        </p:spPr>
        <p:txBody>
          <a:bodyPr/>
          <a:lstStyle/>
          <a:p>
            <a:r>
              <a:rPr lang="en-GB" altLang="en-US" b="1" dirty="0" smtClean="0">
                <a:solidFill>
                  <a:srgbClr val="0070C0"/>
                </a:solidFill>
              </a:rPr>
              <a:t>Statements of Common Ground</a:t>
            </a:r>
            <a:endParaRPr lang="en-GB" altLang="en-US" dirty="0" smtClean="0">
              <a:solidFill>
                <a:srgbClr val="0070C0"/>
              </a:solidFill>
            </a:endParaRPr>
          </a:p>
        </p:txBody>
      </p:sp>
      <p:sp>
        <p:nvSpPr>
          <p:cNvPr id="47107" name="Text Placeholder 2"/>
          <p:cNvSpPr>
            <a:spLocks noGrp="1"/>
          </p:cNvSpPr>
          <p:nvPr>
            <p:ph type="body" sz="quarter" idx="10"/>
          </p:nvPr>
        </p:nvSpPr>
        <p:spPr/>
        <p:txBody>
          <a:bodyPr/>
          <a:lstStyle/>
          <a:p>
            <a:endParaRPr lang="en-GB" altLang="en-US" sz="2000" dirty="0" smtClean="0"/>
          </a:p>
          <a:p>
            <a:pPr>
              <a:buClr>
                <a:schemeClr val="accent1"/>
              </a:buClr>
            </a:pPr>
            <a:r>
              <a:rPr lang="en-GB" altLang="en-US" sz="2000" dirty="0" smtClean="0"/>
              <a:t>Step change in NPPF </a:t>
            </a:r>
          </a:p>
          <a:p>
            <a:pPr>
              <a:buClr>
                <a:schemeClr val="accent1"/>
              </a:buClr>
            </a:pPr>
            <a:endParaRPr lang="en-GB" altLang="en-US" sz="2000" dirty="0" smtClean="0"/>
          </a:p>
          <a:p>
            <a:pPr>
              <a:buClr>
                <a:schemeClr val="accent1"/>
              </a:buClr>
            </a:pPr>
            <a:r>
              <a:rPr lang="en-GB" altLang="en-US" sz="2000" dirty="0" smtClean="0">
                <a:solidFill>
                  <a:schemeClr val="accent1"/>
                </a:solidFill>
              </a:rPr>
              <a:t>2012</a:t>
            </a:r>
            <a:r>
              <a:rPr lang="en-GB" altLang="en-US" sz="2000" dirty="0" smtClean="0"/>
              <a:t> - </a:t>
            </a:r>
            <a:r>
              <a:rPr lang="en-GB" sz="2000" dirty="0"/>
              <a:t>In marine areas, local planning authorities should collaborate with the Marine Management Organisation to ensure that policies across the land/sea boundary are </a:t>
            </a:r>
            <a:r>
              <a:rPr lang="en-GB" sz="2000" dirty="0" smtClean="0"/>
              <a:t>integrated </a:t>
            </a:r>
          </a:p>
          <a:p>
            <a:pPr>
              <a:buClr>
                <a:schemeClr val="accent1"/>
              </a:buClr>
            </a:pPr>
            <a:endParaRPr lang="en-GB" sz="2000" dirty="0" smtClean="0"/>
          </a:p>
          <a:p>
            <a:pPr>
              <a:buClr>
                <a:schemeClr val="accent1"/>
              </a:buClr>
            </a:pPr>
            <a:r>
              <a:rPr lang="en-GB" sz="2000" dirty="0" smtClean="0">
                <a:solidFill>
                  <a:schemeClr val="accent1"/>
                </a:solidFill>
              </a:rPr>
              <a:t>2018/2019</a:t>
            </a:r>
            <a:r>
              <a:rPr lang="en-GB" sz="2000" dirty="0" smtClean="0"/>
              <a:t> </a:t>
            </a:r>
            <a:r>
              <a:rPr lang="en-GB" sz="2000" dirty="0" smtClean="0">
                <a:solidFill>
                  <a:srgbClr val="C00000"/>
                </a:solidFill>
              </a:rPr>
              <a:t>27</a:t>
            </a:r>
            <a:r>
              <a:rPr lang="en-GB" sz="2000" dirty="0"/>
              <a:t>. In order to demonstrate effective and on-going joint working, strategic policymaking authorities should prepare and maintain one or more statements of common ground, documenting the cross-boundary matters being addressed and progress in cooperating to address these. These should be produced using the approach set out in national planning guidance, and be made publicly available throughout the plan-making process to provide </a:t>
            </a:r>
            <a:r>
              <a:rPr lang="en-GB" sz="2000" dirty="0" smtClean="0"/>
              <a:t>transparency </a:t>
            </a:r>
            <a:endParaRPr lang="en-GB" altLang="en-US" sz="2000" dirty="0" smtClean="0"/>
          </a:p>
        </p:txBody>
      </p:sp>
    </p:spTree>
    <p:extLst>
      <p:ext uri="{BB962C8B-B14F-4D97-AF65-F5344CB8AC3E}">
        <p14:creationId xmlns:p14="http://schemas.microsoft.com/office/powerpoint/2010/main" val="1201274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2"/>
          <p:cNvSpPr>
            <a:spLocks noGrp="1"/>
          </p:cNvSpPr>
          <p:nvPr>
            <p:ph type="body" sz="quarter" idx="10"/>
          </p:nvPr>
        </p:nvSpPr>
        <p:spPr>
          <a:xfrm>
            <a:off x="479425" y="1412776"/>
            <a:ext cx="6467475" cy="4694237"/>
          </a:xfrm>
        </p:spPr>
        <p:txBody>
          <a:bodyPr/>
          <a:lstStyle/>
          <a:p>
            <a:pPr marL="0" indent="0">
              <a:buClr>
                <a:schemeClr val="accent1"/>
              </a:buClr>
              <a:buNone/>
            </a:pPr>
            <a:endParaRPr lang="en-GB" altLang="en-US" dirty="0" smtClean="0"/>
          </a:p>
          <a:p>
            <a:pPr>
              <a:buClr>
                <a:schemeClr val="accent1"/>
              </a:buClr>
            </a:pPr>
            <a:r>
              <a:rPr lang="en-GB" altLang="en-US" dirty="0" smtClean="0"/>
              <a:t>Marine Planning in England</a:t>
            </a:r>
          </a:p>
          <a:p>
            <a:pPr marL="0" indent="0">
              <a:buClr>
                <a:schemeClr val="accent1"/>
              </a:buClr>
              <a:buNone/>
            </a:pPr>
            <a:r>
              <a:rPr lang="en-GB" altLang="en-US" dirty="0" smtClean="0"/>
              <a:t> </a:t>
            </a:r>
          </a:p>
          <a:p>
            <a:pPr>
              <a:buClr>
                <a:schemeClr val="accent1"/>
              </a:buClr>
            </a:pPr>
            <a:r>
              <a:rPr lang="en-GB" altLang="en-US" dirty="0" smtClean="0"/>
              <a:t>MMO operational outlook to integration</a:t>
            </a:r>
            <a:endParaRPr lang="en-GB" altLang="en-US" dirty="0" smtClean="0"/>
          </a:p>
          <a:p>
            <a:pPr marL="0" indent="0">
              <a:buClr>
                <a:schemeClr val="accent1"/>
              </a:buClr>
              <a:buNone/>
            </a:pPr>
            <a:endParaRPr lang="en-GB" altLang="en-US" dirty="0" smtClean="0"/>
          </a:p>
          <a:p>
            <a:pPr>
              <a:buClr>
                <a:schemeClr val="accent1"/>
              </a:buClr>
            </a:pPr>
            <a:r>
              <a:rPr lang="en-GB" altLang="en-US" dirty="0" smtClean="0"/>
              <a:t>Existing similarities</a:t>
            </a:r>
          </a:p>
          <a:p>
            <a:pPr marL="0" indent="0">
              <a:buClr>
                <a:schemeClr val="accent1"/>
              </a:buClr>
              <a:buNone/>
            </a:pPr>
            <a:endParaRPr lang="en-GB" altLang="en-US" dirty="0" smtClean="0"/>
          </a:p>
          <a:p>
            <a:pPr>
              <a:buClr>
                <a:schemeClr val="accent1"/>
              </a:buClr>
            </a:pPr>
            <a:r>
              <a:rPr lang="en-GB" altLang="en-US" dirty="0" smtClean="0"/>
              <a:t>Case study </a:t>
            </a:r>
          </a:p>
          <a:p>
            <a:pPr>
              <a:buClr>
                <a:schemeClr val="accent1"/>
              </a:buClr>
            </a:pPr>
            <a:endParaRPr lang="en-GB" altLang="en-US" dirty="0" smtClean="0"/>
          </a:p>
          <a:p>
            <a:pPr>
              <a:buClr>
                <a:schemeClr val="accent1"/>
              </a:buClr>
            </a:pPr>
            <a:r>
              <a:rPr lang="en-GB" altLang="en-US" dirty="0" smtClean="0"/>
              <a:t>Forward thinking</a:t>
            </a:r>
          </a:p>
          <a:p>
            <a:endParaRPr lang="en-GB" altLang="en-US" dirty="0" smtClean="0"/>
          </a:p>
        </p:txBody>
      </p:sp>
      <p:sp>
        <p:nvSpPr>
          <p:cNvPr id="9219" name="Title 1"/>
          <p:cNvSpPr>
            <a:spLocks noGrp="1"/>
          </p:cNvSpPr>
          <p:nvPr>
            <p:ph type="title"/>
          </p:nvPr>
        </p:nvSpPr>
        <p:spPr>
          <a:xfrm>
            <a:off x="468313" y="260350"/>
            <a:ext cx="8064500" cy="647700"/>
          </a:xfrm>
        </p:spPr>
        <p:txBody>
          <a:bodyPr/>
          <a:lstStyle/>
          <a:p>
            <a:pPr eaLnBrk="1" hangingPunct="1"/>
            <a:r>
              <a:rPr lang="en-GB" altLang="en-US" b="1" dirty="0" smtClean="0">
                <a:solidFill>
                  <a:srgbClr val="0070C0"/>
                </a:solidFill>
              </a:rPr>
              <a:t>Overview</a:t>
            </a:r>
          </a:p>
        </p:txBody>
      </p:sp>
      <p:pic>
        <p:nvPicPr>
          <p:cNvPr id="6148" name="Picture 3" descr="C:\Users\m306674.DEMETER\Pictures\fishe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518" y="-29468"/>
            <a:ext cx="38147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606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rot="10800000">
            <a:off x="366713" y="3787205"/>
            <a:ext cx="701357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66713" y="3355405"/>
            <a:ext cx="7013575" cy="15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50863" y="3356992"/>
            <a:ext cx="3024187" cy="2398713"/>
          </a:xfrm>
          <a:prstGeom prst="roundRect">
            <a:avLst/>
          </a:prstGeom>
          <a:solidFill>
            <a:schemeClr val="tx2">
              <a:lumMod val="20000"/>
              <a:lumOff val="80000"/>
              <a:alpha val="49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solidFill>
                <a:srgbClr val="1F497D"/>
              </a:solidFill>
              <a:latin typeface="Arial" pitchFamily="34" charset="0"/>
              <a:cs typeface="Arial" pitchFamily="34" charset="0"/>
            </a:endParaRPr>
          </a:p>
          <a:p>
            <a:pPr algn="ctr" eaLnBrk="1" hangingPunct="1">
              <a:defRPr/>
            </a:pPr>
            <a:endParaRPr lang="en-GB" sz="2400" dirty="0">
              <a:solidFill>
                <a:srgbClr val="1F497D"/>
              </a:solidFill>
              <a:latin typeface="Arial" pitchFamily="34" charset="0"/>
              <a:cs typeface="Arial" pitchFamily="34" charset="0"/>
            </a:endParaRPr>
          </a:p>
          <a:p>
            <a:pPr algn="ctr" eaLnBrk="1" hangingPunct="1">
              <a:defRPr/>
            </a:pPr>
            <a:r>
              <a:rPr lang="en-GB" sz="2400" dirty="0">
                <a:solidFill>
                  <a:srgbClr val="1F497D"/>
                </a:solidFill>
                <a:latin typeface="Arial" pitchFamily="34" charset="0"/>
                <a:cs typeface="Arial" pitchFamily="34" charset="0"/>
              </a:rPr>
              <a:t>Marine planning including development of marine plans</a:t>
            </a:r>
          </a:p>
        </p:txBody>
      </p:sp>
      <p:sp>
        <p:nvSpPr>
          <p:cNvPr id="14" name="Rounded Rectangle 13"/>
          <p:cNvSpPr/>
          <p:nvPr/>
        </p:nvSpPr>
        <p:spPr>
          <a:xfrm>
            <a:off x="550863" y="1659955"/>
            <a:ext cx="3024187" cy="2127250"/>
          </a:xfrm>
          <a:prstGeom prst="roundRect">
            <a:avLst/>
          </a:prstGeom>
          <a:solidFill>
            <a:srgbClr val="FCEABC">
              <a:alpha val="48627"/>
            </a:srgb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GB" sz="2400" dirty="0">
                <a:solidFill>
                  <a:srgbClr val="1F497D"/>
                </a:solidFill>
                <a:latin typeface="Arial" pitchFamily="34" charset="0"/>
                <a:cs typeface="Arial" pitchFamily="34" charset="0"/>
              </a:rPr>
              <a:t>Planning policy including terrestrial plan development</a:t>
            </a:r>
          </a:p>
        </p:txBody>
      </p:sp>
      <p:sp>
        <p:nvSpPr>
          <p:cNvPr id="24" name="Rounded Rectangle 23"/>
          <p:cNvSpPr/>
          <p:nvPr/>
        </p:nvSpPr>
        <p:spPr>
          <a:xfrm>
            <a:off x="7243763" y="2923605"/>
            <a:ext cx="1727200" cy="504825"/>
          </a:xfrm>
          <a:prstGeom prst="round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i="1" dirty="0">
                <a:solidFill>
                  <a:srgbClr val="1F497D"/>
                </a:solidFill>
                <a:latin typeface="Arial" pitchFamily="34" charset="0"/>
                <a:cs typeface="Arial" pitchFamily="34" charset="0"/>
              </a:rPr>
              <a:t>Mean High Water Springs</a:t>
            </a:r>
          </a:p>
        </p:txBody>
      </p:sp>
      <p:sp>
        <p:nvSpPr>
          <p:cNvPr id="25" name="Rounded Rectangle 24"/>
          <p:cNvSpPr/>
          <p:nvPr/>
        </p:nvSpPr>
        <p:spPr>
          <a:xfrm>
            <a:off x="7243763" y="3607817"/>
            <a:ext cx="1727200" cy="504825"/>
          </a:xfrm>
          <a:prstGeom prst="round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i="1" dirty="0">
                <a:solidFill>
                  <a:srgbClr val="1F497D"/>
                </a:solidFill>
                <a:latin typeface="Arial" pitchFamily="34" charset="0"/>
                <a:cs typeface="Arial" pitchFamily="34" charset="0"/>
              </a:rPr>
              <a:t>Mean Low Water Springs</a:t>
            </a:r>
          </a:p>
        </p:txBody>
      </p:sp>
      <p:sp>
        <p:nvSpPr>
          <p:cNvPr id="29" name="Rounded Rectangle 28"/>
          <p:cNvSpPr/>
          <p:nvPr/>
        </p:nvSpPr>
        <p:spPr>
          <a:xfrm>
            <a:off x="3995738" y="3356992"/>
            <a:ext cx="3168650" cy="2398713"/>
          </a:xfrm>
          <a:prstGeom prst="roundRect">
            <a:avLst/>
          </a:prstGeom>
          <a:solidFill>
            <a:schemeClr val="tx2">
              <a:lumMod val="20000"/>
              <a:lumOff val="80000"/>
              <a:alpha val="49000"/>
            </a:scheme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solidFill>
                <a:srgbClr val="1F497D"/>
              </a:solidFill>
              <a:latin typeface="Arial" pitchFamily="34" charset="0"/>
              <a:cs typeface="Arial" pitchFamily="34" charset="0"/>
            </a:endParaRPr>
          </a:p>
          <a:p>
            <a:pPr eaLnBrk="1" hangingPunct="1">
              <a:defRPr/>
            </a:pPr>
            <a:endParaRPr lang="en-GB" dirty="0">
              <a:solidFill>
                <a:srgbClr val="1F497D"/>
              </a:solidFill>
              <a:latin typeface="Arial" pitchFamily="34" charset="0"/>
              <a:cs typeface="Arial" pitchFamily="34" charset="0"/>
            </a:endParaRPr>
          </a:p>
          <a:p>
            <a:pPr algn="ctr" eaLnBrk="1" hangingPunct="1">
              <a:defRPr/>
            </a:pPr>
            <a:endParaRPr lang="en-GB" sz="2400" dirty="0">
              <a:solidFill>
                <a:srgbClr val="1F497D"/>
              </a:solidFill>
              <a:latin typeface="Arial" pitchFamily="34" charset="0"/>
              <a:cs typeface="Arial" pitchFamily="34" charset="0"/>
            </a:endParaRPr>
          </a:p>
          <a:p>
            <a:pPr algn="ctr" eaLnBrk="1" hangingPunct="1">
              <a:defRPr/>
            </a:pPr>
            <a:r>
              <a:rPr lang="en-GB" sz="2400" dirty="0">
                <a:solidFill>
                  <a:srgbClr val="1F497D"/>
                </a:solidFill>
                <a:latin typeface="Arial" pitchFamily="34" charset="0"/>
                <a:cs typeface="Arial" pitchFamily="34" charset="0"/>
              </a:rPr>
              <a:t>Marine licensing (licensing applications)</a:t>
            </a:r>
          </a:p>
          <a:p>
            <a:pPr algn="ctr" eaLnBrk="1" hangingPunct="1">
              <a:defRPr/>
            </a:pPr>
            <a:endParaRPr lang="en-GB" sz="2400" dirty="0">
              <a:solidFill>
                <a:srgbClr val="1F497D"/>
              </a:solidFill>
              <a:latin typeface="Arial" pitchFamily="34" charset="0"/>
              <a:cs typeface="Arial" pitchFamily="34" charset="0"/>
            </a:endParaRPr>
          </a:p>
        </p:txBody>
      </p:sp>
      <p:sp>
        <p:nvSpPr>
          <p:cNvPr id="28" name="Rounded Rectangle 27"/>
          <p:cNvSpPr/>
          <p:nvPr/>
        </p:nvSpPr>
        <p:spPr>
          <a:xfrm>
            <a:off x="3995738" y="1659955"/>
            <a:ext cx="3168650" cy="2127250"/>
          </a:xfrm>
          <a:prstGeom prst="roundRect">
            <a:avLst/>
          </a:prstGeom>
          <a:solidFill>
            <a:srgbClr val="FCEABC">
              <a:alpha val="49000"/>
            </a:srgbClr>
          </a:solidFill>
          <a:ln w="508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en-GB" sz="2400" dirty="0">
                <a:solidFill>
                  <a:srgbClr val="1F497D"/>
                </a:solidFill>
                <a:latin typeface="Arial" pitchFamily="34" charset="0"/>
                <a:cs typeface="Arial" pitchFamily="34" charset="0"/>
              </a:rPr>
              <a:t>Development management (planning applications)</a:t>
            </a:r>
          </a:p>
        </p:txBody>
      </p:sp>
      <p:sp>
        <p:nvSpPr>
          <p:cNvPr id="33802" name="Rectangle 2"/>
          <p:cNvSpPr txBox="1">
            <a:spLocks noChangeArrowheads="1"/>
          </p:cNvSpPr>
          <p:nvPr/>
        </p:nvSpPr>
        <p:spPr bwMode="auto">
          <a:xfrm>
            <a:off x="366713" y="404813"/>
            <a:ext cx="83915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3600">
                <a:solidFill>
                  <a:srgbClr val="007CBA"/>
                </a:solidFill>
              </a:rPr>
              <a:t>Marine planning and licensing in context</a:t>
            </a:r>
          </a:p>
        </p:txBody>
      </p:sp>
    </p:spTree>
    <p:extLst>
      <p:ext uri="{BB962C8B-B14F-4D97-AF65-F5344CB8AC3E}">
        <p14:creationId xmlns:p14="http://schemas.microsoft.com/office/powerpoint/2010/main" val="1731578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3990" y="620688"/>
            <a:ext cx="8064500" cy="647700"/>
          </a:xfrm>
        </p:spPr>
        <p:txBody>
          <a:bodyPr>
            <a:normAutofit fontScale="90000"/>
          </a:bodyPr>
          <a:lstStyle/>
          <a:p>
            <a:pPr algn="ctr">
              <a:defRPr/>
            </a:pPr>
            <a:r>
              <a:rPr lang="en-GB" sz="4000" b="1" dirty="0" smtClean="0">
                <a:solidFill>
                  <a:srgbClr val="0070C0"/>
                </a:solidFill>
                <a:latin typeface="Arial" charset="0"/>
                <a:cs typeface="Arial" charset="0"/>
              </a:rPr>
              <a:t>Case study</a:t>
            </a:r>
            <a:r>
              <a:rPr lang="en-GB" sz="4000" b="1" dirty="0" smtClean="0">
                <a:solidFill>
                  <a:srgbClr val="878A15"/>
                </a:solidFill>
                <a:latin typeface="Arial" charset="0"/>
                <a:cs typeface="Arial" charset="0"/>
              </a:rPr>
              <a:t/>
            </a:r>
            <a:br>
              <a:rPr lang="en-GB" sz="4000" b="1" dirty="0" smtClean="0">
                <a:solidFill>
                  <a:srgbClr val="878A15"/>
                </a:solidFill>
                <a:latin typeface="Arial" charset="0"/>
                <a:cs typeface="Arial" charset="0"/>
              </a:rPr>
            </a:br>
            <a:endParaRPr lang="en-GB" sz="4000" b="1" dirty="0" smtClean="0">
              <a:solidFill>
                <a:srgbClr val="878A15"/>
              </a:solidFill>
              <a:latin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8366"/>
            <a:ext cx="8892480" cy="5469634"/>
          </a:xfrm>
          <a:prstGeom prst="rect">
            <a:avLst/>
          </a:prstGeom>
        </p:spPr>
      </p:pic>
    </p:spTree>
    <p:extLst>
      <p:ext uri="{BB962C8B-B14F-4D97-AF65-F5344CB8AC3E}">
        <p14:creationId xmlns:p14="http://schemas.microsoft.com/office/powerpoint/2010/main" val="1524953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260350"/>
            <a:ext cx="8064500" cy="647700"/>
          </a:xfrm>
        </p:spPr>
        <p:txBody>
          <a:bodyPr/>
          <a:lstStyle/>
          <a:p>
            <a:r>
              <a:rPr lang="en-GB" altLang="en-US" b="1" dirty="0" smtClean="0">
                <a:solidFill>
                  <a:srgbClr val="0070C0"/>
                </a:solidFill>
              </a:rPr>
              <a:t>Local Plans</a:t>
            </a:r>
            <a:endParaRPr lang="en-GB" altLang="en-US" dirty="0" smtClean="0">
              <a:solidFill>
                <a:srgbClr val="0070C0"/>
              </a:solidFill>
            </a:endParaRPr>
          </a:p>
        </p:txBody>
      </p:sp>
      <p:sp>
        <p:nvSpPr>
          <p:cNvPr id="47107" name="Text Placeholder 2"/>
          <p:cNvSpPr>
            <a:spLocks noGrp="1"/>
          </p:cNvSpPr>
          <p:nvPr>
            <p:ph type="body" sz="quarter" idx="10"/>
          </p:nvPr>
        </p:nvSpPr>
        <p:spPr/>
        <p:txBody>
          <a:bodyPr/>
          <a:lstStyle/>
          <a:p>
            <a:endParaRPr lang="en-GB" altLang="en-US" sz="2000" dirty="0" smtClean="0"/>
          </a:p>
          <a:p>
            <a:pPr>
              <a:buClr>
                <a:schemeClr val="accent1"/>
              </a:buClr>
            </a:pPr>
            <a:r>
              <a:rPr lang="en-GB" altLang="en-US" sz="2000" dirty="0" smtClean="0">
                <a:solidFill>
                  <a:schemeClr val="accent1"/>
                </a:solidFill>
              </a:rPr>
              <a:t>Waveney</a:t>
            </a:r>
            <a:r>
              <a:rPr lang="en-GB" altLang="en-US" sz="2000" dirty="0" smtClean="0"/>
              <a:t> – </a:t>
            </a:r>
            <a:r>
              <a:rPr lang="en-GB" altLang="en-US" sz="2000" dirty="0" smtClean="0">
                <a:solidFill>
                  <a:srgbClr val="C00000"/>
                </a:solidFill>
              </a:rPr>
              <a:t>WLP 2.1</a:t>
            </a:r>
            <a:r>
              <a:rPr lang="en-GB" altLang="en-US" sz="2000" dirty="0" smtClean="0"/>
              <a:t> “</a:t>
            </a:r>
            <a:r>
              <a:rPr lang="en-GB" sz="2000" dirty="0" smtClean="0"/>
              <a:t>The </a:t>
            </a:r>
            <a:r>
              <a:rPr lang="en-GB" sz="2000" dirty="0"/>
              <a:t>Policy helps support the objectives of the East Marine Plan and is consistent with East Marine Plan policies EC3 and WIND1 and WIND2. These policies and the objectives of the East Marine Plan should be considered in developing proposals in this </a:t>
            </a:r>
            <a:r>
              <a:rPr lang="en-GB" sz="2000" dirty="0" smtClean="0"/>
              <a:t>area”</a:t>
            </a:r>
            <a:endParaRPr lang="en-GB" altLang="en-US" sz="2000" dirty="0" smtClean="0"/>
          </a:p>
          <a:p>
            <a:pPr>
              <a:buClr>
                <a:schemeClr val="accent1"/>
              </a:buClr>
              <a:buFont typeface="Arial" panose="020B0604020202020204" pitchFamily="34" charset="0"/>
              <a:buNone/>
            </a:pPr>
            <a:endParaRPr lang="en-GB" altLang="en-US" sz="2000" dirty="0" smtClean="0"/>
          </a:p>
          <a:p>
            <a:pPr>
              <a:buClr>
                <a:schemeClr val="accent1"/>
              </a:buClr>
            </a:pPr>
            <a:r>
              <a:rPr lang="en-GB" altLang="en-US" sz="2000" dirty="0" smtClean="0">
                <a:solidFill>
                  <a:schemeClr val="accent1"/>
                </a:solidFill>
              </a:rPr>
              <a:t>Suffolk Coastal </a:t>
            </a:r>
            <a:r>
              <a:rPr lang="en-GB" altLang="en-US" sz="2000" dirty="0" smtClean="0"/>
              <a:t>– </a:t>
            </a:r>
            <a:r>
              <a:rPr lang="en-GB" sz="2000" dirty="0">
                <a:solidFill>
                  <a:srgbClr val="C00000"/>
                </a:solidFill>
              </a:rPr>
              <a:t>10.10</a:t>
            </a:r>
            <a:r>
              <a:rPr lang="en-GB" sz="2000" dirty="0"/>
              <a:t> </a:t>
            </a:r>
            <a:r>
              <a:rPr lang="en-GB" sz="2000" dirty="0" smtClean="0"/>
              <a:t>“Development </a:t>
            </a:r>
            <a:r>
              <a:rPr lang="en-GB" sz="2000" dirty="0"/>
              <a:t>proposals located in coastal, riverine and estuarine areas should have regard for the cumulative impact of development on biodiversity and the ecosystem services it provides, particularly in relation to coastal and marine protected areas. This will help to contribute to an ecosystem based approach; a common approach taken in the marine planning </a:t>
            </a:r>
            <a:r>
              <a:rPr lang="en-GB" sz="2000" dirty="0" smtClean="0"/>
              <a:t>sphere”</a:t>
            </a:r>
            <a:endParaRPr lang="en-GB" altLang="en-US" sz="2000" dirty="0" smtClean="0"/>
          </a:p>
        </p:txBody>
      </p:sp>
    </p:spTree>
    <p:extLst>
      <p:ext uri="{BB962C8B-B14F-4D97-AF65-F5344CB8AC3E}">
        <p14:creationId xmlns:p14="http://schemas.microsoft.com/office/powerpoint/2010/main" val="390030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3990" y="548680"/>
            <a:ext cx="8064500" cy="647700"/>
          </a:xfrm>
        </p:spPr>
        <p:txBody>
          <a:bodyPr>
            <a:normAutofit fontScale="90000"/>
          </a:bodyPr>
          <a:lstStyle/>
          <a:p>
            <a:pPr algn="ctr">
              <a:defRPr/>
            </a:pPr>
            <a:r>
              <a:rPr lang="en-GB" sz="4000" b="1" dirty="0" smtClean="0">
                <a:solidFill>
                  <a:srgbClr val="0070C0"/>
                </a:solidFill>
                <a:latin typeface="Arial" charset="0"/>
                <a:cs typeface="Arial" charset="0"/>
              </a:rPr>
              <a:t>Future Integration : Transformation</a:t>
            </a:r>
            <a:r>
              <a:rPr lang="en-GB" sz="4000" b="1" dirty="0" smtClean="0">
                <a:solidFill>
                  <a:srgbClr val="878A15"/>
                </a:solidFill>
                <a:latin typeface="Arial" charset="0"/>
                <a:cs typeface="Arial" charset="0"/>
              </a:rPr>
              <a:t/>
            </a:r>
            <a:br>
              <a:rPr lang="en-GB" sz="4000" b="1" dirty="0" smtClean="0">
                <a:solidFill>
                  <a:srgbClr val="878A15"/>
                </a:solidFill>
                <a:latin typeface="Arial" charset="0"/>
                <a:cs typeface="Arial" charset="0"/>
              </a:rPr>
            </a:br>
            <a:endParaRPr lang="en-GB" sz="4000" b="1" dirty="0" smtClean="0">
              <a:solidFill>
                <a:srgbClr val="878A15"/>
              </a:solidFill>
              <a:latin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2950"/>
            <a:ext cx="8892480" cy="5235050"/>
          </a:xfrm>
          <a:prstGeom prst="rect">
            <a:avLst/>
          </a:prstGeom>
        </p:spPr>
      </p:pic>
    </p:spTree>
    <p:extLst>
      <p:ext uri="{BB962C8B-B14F-4D97-AF65-F5344CB8AC3E}">
        <p14:creationId xmlns:p14="http://schemas.microsoft.com/office/powerpoint/2010/main" val="3895110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Placeholder 2"/>
          <p:cNvSpPr>
            <a:spLocks noGrp="1"/>
          </p:cNvSpPr>
          <p:nvPr>
            <p:ph type="body" sz="quarter" idx="10"/>
          </p:nvPr>
        </p:nvSpPr>
        <p:spPr>
          <a:xfrm>
            <a:off x="395288" y="582613"/>
            <a:ext cx="7921625" cy="5400675"/>
          </a:xfrm>
        </p:spPr>
        <p:txBody>
          <a:bodyPr/>
          <a:lstStyle/>
          <a:p>
            <a:pPr>
              <a:buClr>
                <a:srgbClr val="878A15"/>
              </a:buClr>
              <a:buFont typeface="Arial" charset="0"/>
              <a:buNone/>
              <a:defRPr/>
            </a:pPr>
            <a:endParaRPr lang="en-GB" altLang="en-US" sz="2000" dirty="0" smtClean="0">
              <a:latin typeface="Arial" charset="0"/>
              <a:cs typeface="Arial" charset="0"/>
            </a:endParaRPr>
          </a:p>
          <a:p>
            <a:pPr marL="0" indent="0">
              <a:buClr>
                <a:srgbClr val="878A15"/>
              </a:buClr>
              <a:buFont typeface="Arial" charset="0"/>
              <a:buNone/>
              <a:defRPr/>
            </a:pPr>
            <a:endParaRPr lang="en-GB" altLang="en-US" sz="2000" dirty="0" smtClean="0">
              <a:latin typeface="Arial" charset="0"/>
              <a:cs typeface="Arial" charset="0"/>
            </a:endParaRPr>
          </a:p>
          <a:p>
            <a:pPr>
              <a:buClr>
                <a:schemeClr val="accent1"/>
              </a:buClr>
              <a:buFont typeface="Arial" charset="0"/>
              <a:buChar char="•"/>
              <a:defRPr/>
            </a:pPr>
            <a:r>
              <a:rPr lang="en-GB" altLang="en-US" dirty="0" err="1" smtClean="0">
                <a:latin typeface="Arial" charset="0"/>
                <a:cs typeface="Arial" charset="0"/>
              </a:rPr>
              <a:t>PlanTech</a:t>
            </a:r>
            <a:r>
              <a:rPr lang="en-GB" altLang="en-US" dirty="0" smtClean="0">
                <a:latin typeface="Arial" charset="0"/>
                <a:cs typeface="Arial" charset="0"/>
              </a:rPr>
              <a:t> across systems </a:t>
            </a:r>
          </a:p>
          <a:p>
            <a:pPr>
              <a:buClr>
                <a:schemeClr val="accent1"/>
              </a:buClr>
              <a:buFont typeface="Arial" charset="0"/>
              <a:buChar char="•"/>
              <a:defRPr/>
            </a:pPr>
            <a:endParaRPr lang="en-GB" altLang="en-US" dirty="0" smtClean="0">
              <a:latin typeface="Arial" charset="0"/>
              <a:cs typeface="Arial" charset="0"/>
            </a:endParaRPr>
          </a:p>
          <a:p>
            <a:pPr>
              <a:buClr>
                <a:schemeClr val="accent1"/>
              </a:buClr>
              <a:buFont typeface="Arial" charset="0"/>
              <a:buChar char="•"/>
              <a:defRPr/>
            </a:pPr>
            <a:endParaRPr lang="en-GB" altLang="en-US" dirty="0">
              <a:latin typeface="Arial" charset="0"/>
              <a:cs typeface="Arial" charset="0"/>
            </a:endParaRPr>
          </a:p>
          <a:p>
            <a:pPr>
              <a:buClr>
                <a:schemeClr val="accent1"/>
              </a:buClr>
              <a:buFont typeface="Arial" charset="0"/>
              <a:buChar char="•"/>
              <a:defRPr/>
            </a:pPr>
            <a:r>
              <a:rPr lang="en-GB" altLang="en-US" dirty="0" smtClean="0">
                <a:latin typeface="Arial" charset="0"/>
                <a:cs typeface="Arial" charset="0"/>
              </a:rPr>
              <a:t>Digitisation can heighten accessibility and usage</a:t>
            </a:r>
          </a:p>
          <a:p>
            <a:pPr>
              <a:buClr>
                <a:schemeClr val="accent1"/>
              </a:buClr>
              <a:buFont typeface="Arial" charset="0"/>
              <a:buChar char="•"/>
              <a:defRPr/>
            </a:pPr>
            <a:endParaRPr lang="en-GB" altLang="en-US" dirty="0" smtClean="0">
              <a:latin typeface="Arial" charset="0"/>
              <a:cs typeface="Arial" charset="0"/>
            </a:endParaRPr>
          </a:p>
          <a:p>
            <a:pPr>
              <a:buClr>
                <a:schemeClr val="accent1"/>
              </a:buClr>
              <a:buFont typeface="Arial" charset="0"/>
              <a:buChar char="•"/>
              <a:defRPr/>
            </a:pPr>
            <a:endParaRPr lang="en-GB" altLang="en-US" dirty="0">
              <a:latin typeface="Arial" charset="0"/>
              <a:cs typeface="Arial" charset="0"/>
            </a:endParaRPr>
          </a:p>
          <a:p>
            <a:pPr>
              <a:buClr>
                <a:schemeClr val="accent1"/>
              </a:buClr>
              <a:buFont typeface="Arial" charset="0"/>
              <a:buChar char="•"/>
              <a:defRPr/>
            </a:pPr>
            <a:r>
              <a:rPr lang="en-GB" altLang="en-US" dirty="0" smtClean="0">
                <a:latin typeface="Arial" charset="0"/>
                <a:cs typeface="Arial" charset="0"/>
              </a:rPr>
              <a:t>Key tools for coastal development </a:t>
            </a:r>
          </a:p>
          <a:p>
            <a:pPr>
              <a:buClr>
                <a:schemeClr val="accent1"/>
              </a:buClr>
              <a:buFont typeface="Arial" charset="0"/>
              <a:buChar char="•"/>
              <a:defRPr/>
            </a:pPr>
            <a:endParaRPr lang="en-GB" altLang="en-US" dirty="0" smtClean="0">
              <a:latin typeface="Arial" charset="0"/>
              <a:cs typeface="Arial" charset="0"/>
            </a:endParaRPr>
          </a:p>
          <a:p>
            <a:pPr>
              <a:buClr>
                <a:schemeClr val="accent1"/>
              </a:buClr>
              <a:buFont typeface="Arial" charset="0"/>
              <a:buChar char="•"/>
              <a:defRPr/>
            </a:pPr>
            <a:endParaRPr lang="en-GB" altLang="en-US" dirty="0">
              <a:latin typeface="Arial" charset="0"/>
              <a:cs typeface="Arial" charset="0"/>
            </a:endParaRPr>
          </a:p>
          <a:p>
            <a:pPr>
              <a:buClr>
                <a:schemeClr val="accent1"/>
              </a:buClr>
              <a:buFont typeface="Arial" charset="0"/>
              <a:buChar char="•"/>
              <a:defRPr/>
            </a:pPr>
            <a:r>
              <a:rPr lang="en-GB" altLang="en-US" dirty="0" smtClean="0">
                <a:latin typeface="Arial" charset="0"/>
                <a:cs typeface="Arial" charset="0"/>
              </a:rPr>
              <a:t>Automation of certain planning/licensing processes</a:t>
            </a:r>
          </a:p>
        </p:txBody>
      </p:sp>
      <p:sp>
        <p:nvSpPr>
          <p:cNvPr id="35843" name="Title 1"/>
          <p:cNvSpPr>
            <a:spLocks noGrp="1"/>
          </p:cNvSpPr>
          <p:nvPr>
            <p:ph type="title"/>
          </p:nvPr>
        </p:nvSpPr>
        <p:spPr>
          <a:xfrm>
            <a:off x="468313" y="260350"/>
            <a:ext cx="8064500" cy="647700"/>
          </a:xfrm>
        </p:spPr>
        <p:txBody>
          <a:bodyPr/>
          <a:lstStyle/>
          <a:p>
            <a:r>
              <a:rPr lang="en-GB" altLang="en-US" b="1" dirty="0" smtClean="0">
                <a:solidFill>
                  <a:srgbClr val="007CBA"/>
                </a:solidFill>
              </a:rPr>
              <a:t>Digital </a:t>
            </a:r>
            <a:endParaRPr lang="en-GB" altLang="en-US" dirty="0" smtClean="0">
              <a:solidFill>
                <a:srgbClr val="878A15"/>
              </a:solidFill>
            </a:endParaRPr>
          </a:p>
        </p:txBody>
      </p:sp>
    </p:spTree>
    <p:extLst>
      <p:ext uri="{BB962C8B-B14F-4D97-AF65-F5344CB8AC3E}">
        <p14:creationId xmlns:p14="http://schemas.microsoft.com/office/powerpoint/2010/main" val="9095241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68313" y="260350"/>
            <a:ext cx="8064500" cy="647700"/>
          </a:xfrm>
        </p:spPr>
        <p:txBody>
          <a:bodyPr/>
          <a:lstStyle/>
          <a:p>
            <a:r>
              <a:rPr lang="en-GB" altLang="en-US" b="1" dirty="0" smtClean="0">
                <a:solidFill>
                  <a:srgbClr val="007CBA"/>
                </a:solidFill>
              </a:rPr>
              <a:t>Explore Marine Plans </a:t>
            </a:r>
            <a:endParaRPr lang="en-GB" altLang="en-US" dirty="0" smtClean="0">
              <a:solidFill>
                <a:srgbClr val="878A15"/>
              </a:solidFill>
            </a:endParaRPr>
          </a:p>
        </p:txBody>
      </p:sp>
      <p:pic>
        <p:nvPicPr>
          <p:cNvPr id="6" name="Picture 5"/>
          <p:cNvPicPr>
            <a:picLocks noChangeAspect="1"/>
          </p:cNvPicPr>
          <p:nvPr/>
        </p:nvPicPr>
        <p:blipFill>
          <a:blip r:embed="rId3"/>
          <a:stretch>
            <a:fillRect/>
          </a:stretch>
        </p:blipFill>
        <p:spPr>
          <a:xfrm>
            <a:off x="0" y="908050"/>
            <a:ext cx="8892480" cy="5949950"/>
          </a:xfrm>
          <a:prstGeom prst="rect">
            <a:avLst/>
          </a:prstGeom>
        </p:spPr>
      </p:pic>
    </p:spTree>
    <p:extLst>
      <p:ext uri="{BB962C8B-B14F-4D97-AF65-F5344CB8AC3E}">
        <p14:creationId xmlns:p14="http://schemas.microsoft.com/office/powerpoint/2010/main" val="279972225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68313" y="260350"/>
            <a:ext cx="8064500" cy="647700"/>
          </a:xfrm>
        </p:spPr>
        <p:txBody>
          <a:bodyPr/>
          <a:lstStyle/>
          <a:p>
            <a:r>
              <a:rPr lang="en-GB" altLang="en-US" b="1" dirty="0" smtClean="0">
                <a:solidFill>
                  <a:srgbClr val="007CBA"/>
                </a:solidFill>
              </a:rPr>
              <a:t>Explore Marine Plans </a:t>
            </a:r>
            <a:endParaRPr lang="en-GB" altLang="en-US" dirty="0" smtClean="0">
              <a:solidFill>
                <a:srgbClr val="878A15"/>
              </a:solidFill>
            </a:endParaRPr>
          </a:p>
        </p:txBody>
      </p:sp>
      <p:pic>
        <p:nvPicPr>
          <p:cNvPr id="5" name="Picture 4"/>
          <p:cNvPicPr>
            <a:picLocks noChangeAspect="1"/>
          </p:cNvPicPr>
          <p:nvPr/>
        </p:nvPicPr>
        <p:blipFill>
          <a:blip r:embed="rId3"/>
          <a:stretch>
            <a:fillRect/>
          </a:stretch>
        </p:blipFill>
        <p:spPr>
          <a:xfrm>
            <a:off x="0" y="885811"/>
            <a:ext cx="8892480" cy="5639533"/>
          </a:xfrm>
          <a:prstGeom prst="rect">
            <a:avLst/>
          </a:prstGeom>
        </p:spPr>
      </p:pic>
    </p:spTree>
    <p:extLst>
      <p:ext uri="{BB962C8B-B14F-4D97-AF65-F5344CB8AC3E}">
        <p14:creationId xmlns:p14="http://schemas.microsoft.com/office/powerpoint/2010/main" val="117001040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68313" y="260350"/>
            <a:ext cx="8064500" cy="647700"/>
          </a:xfrm>
        </p:spPr>
        <p:txBody>
          <a:bodyPr/>
          <a:lstStyle/>
          <a:p>
            <a:r>
              <a:rPr lang="en-GB" altLang="en-US" b="1" dirty="0" smtClean="0">
                <a:solidFill>
                  <a:srgbClr val="007CBA"/>
                </a:solidFill>
              </a:rPr>
              <a:t>Explore Marine Plans </a:t>
            </a:r>
            <a:endParaRPr lang="en-GB" altLang="en-US" dirty="0" smtClean="0">
              <a:solidFill>
                <a:srgbClr val="878A15"/>
              </a:solidFill>
            </a:endParaRPr>
          </a:p>
        </p:txBody>
      </p:sp>
      <p:pic>
        <p:nvPicPr>
          <p:cNvPr id="4" name="Picture 3"/>
          <p:cNvPicPr>
            <a:picLocks noChangeAspect="1"/>
          </p:cNvPicPr>
          <p:nvPr/>
        </p:nvPicPr>
        <p:blipFill>
          <a:blip r:embed="rId3"/>
          <a:stretch>
            <a:fillRect/>
          </a:stretch>
        </p:blipFill>
        <p:spPr>
          <a:xfrm>
            <a:off x="0" y="836712"/>
            <a:ext cx="8892480" cy="5903830"/>
          </a:xfrm>
          <a:prstGeom prst="rect">
            <a:avLst/>
          </a:prstGeom>
        </p:spPr>
      </p:pic>
    </p:spTree>
    <p:extLst>
      <p:ext uri="{BB962C8B-B14F-4D97-AF65-F5344CB8AC3E}">
        <p14:creationId xmlns:p14="http://schemas.microsoft.com/office/powerpoint/2010/main" val="37628622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68313" y="260350"/>
            <a:ext cx="8064500" cy="647700"/>
          </a:xfrm>
        </p:spPr>
        <p:txBody>
          <a:bodyPr/>
          <a:lstStyle/>
          <a:p>
            <a:r>
              <a:rPr lang="en-GB" altLang="en-US" b="1" dirty="0" smtClean="0">
                <a:solidFill>
                  <a:srgbClr val="007CBA"/>
                </a:solidFill>
              </a:rPr>
              <a:t>Explore Marine Plans </a:t>
            </a:r>
            <a:endParaRPr lang="en-GB" altLang="en-US" dirty="0" smtClean="0">
              <a:solidFill>
                <a:srgbClr val="878A15"/>
              </a:solidFill>
            </a:endParaRPr>
          </a:p>
        </p:txBody>
      </p:sp>
      <p:pic>
        <p:nvPicPr>
          <p:cNvPr id="5" name="Picture 4"/>
          <p:cNvPicPr>
            <a:picLocks noChangeAspect="1"/>
          </p:cNvPicPr>
          <p:nvPr/>
        </p:nvPicPr>
        <p:blipFill>
          <a:blip r:embed="rId3"/>
          <a:stretch>
            <a:fillRect/>
          </a:stretch>
        </p:blipFill>
        <p:spPr>
          <a:xfrm>
            <a:off x="0" y="908051"/>
            <a:ext cx="8872169" cy="5841416"/>
          </a:xfrm>
          <a:prstGeom prst="rect">
            <a:avLst/>
          </a:prstGeom>
        </p:spPr>
      </p:pic>
    </p:spTree>
    <p:extLst>
      <p:ext uri="{BB962C8B-B14F-4D97-AF65-F5344CB8AC3E}">
        <p14:creationId xmlns:p14="http://schemas.microsoft.com/office/powerpoint/2010/main" val="19279898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260350"/>
            <a:ext cx="8064500" cy="647700"/>
          </a:xfrm>
        </p:spPr>
        <p:txBody>
          <a:bodyPr/>
          <a:lstStyle/>
          <a:p>
            <a:r>
              <a:rPr lang="en-GB" altLang="en-US" b="1" dirty="0" smtClean="0">
                <a:solidFill>
                  <a:srgbClr val="0070C0"/>
                </a:solidFill>
              </a:rPr>
              <a:t>Summary</a:t>
            </a:r>
            <a:endParaRPr lang="en-GB" altLang="en-US" dirty="0" smtClean="0">
              <a:solidFill>
                <a:srgbClr val="0070C0"/>
              </a:solidFill>
            </a:endParaRPr>
          </a:p>
        </p:txBody>
      </p:sp>
      <p:sp>
        <p:nvSpPr>
          <p:cNvPr id="47107" name="Text Placeholder 2"/>
          <p:cNvSpPr>
            <a:spLocks noGrp="1"/>
          </p:cNvSpPr>
          <p:nvPr>
            <p:ph type="body" sz="quarter" idx="10"/>
          </p:nvPr>
        </p:nvSpPr>
        <p:spPr/>
        <p:txBody>
          <a:bodyPr/>
          <a:lstStyle/>
          <a:p>
            <a:endParaRPr lang="en-GB" altLang="en-US" sz="2000" dirty="0" smtClean="0"/>
          </a:p>
          <a:p>
            <a:pPr>
              <a:buClr>
                <a:schemeClr val="accent1"/>
              </a:buClr>
            </a:pPr>
            <a:r>
              <a:rPr lang="en-GB" altLang="en-US" sz="2000" dirty="0" smtClean="0"/>
              <a:t>Greater features in “traditional” planning spaces </a:t>
            </a:r>
          </a:p>
          <a:p>
            <a:pPr>
              <a:buClr>
                <a:schemeClr val="accent1"/>
              </a:buClr>
              <a:buFont typeface="Arial" panose="020B0604020202020204" pitchFamily="34" charset="0"/>
              <a:buNone/>
            </a:pPr>
            <a:endParaRPr lang="en-GB" altLang="en-US" sz="2000" dirty="0" smtClean="0"/>
          </a:p>
          <a:p>
            <a:pPr>
              <a:buClr>
                <a:schemeClr val="accent1"/>
              </a:buClr>
              <a:buFont typeface="Arial" panose="020B0604020202020204" pitchFamily="34" charset="0"/>
              <a:buNone/>
            </a:pPr>
            <a:endParaRPr lang="en-GB" altLang="en-US" sz="2000" dirty="0" smtClean="0"/>
          </a:p>
          <a:p>
            <a:pPr>
              <a:buClr>
                <a:schemeClr val="accent1"/>
              </a:buClr>
            </a:pPr>
            <a:r>
              <a:rPr lang="en-GB" altLang="en-US" sz="2000" dirty="0" smtClean="0"/>
              <a:t>Further Local Plan references </a:t>
            </a:r>
          </a:p>
          <a:p>
            <a:pPr>
              <a:buClr>
                <a:schemeClr val="accent1"/>
              </a:buClr>
            </a:pPr>
            <a:endParaRPr lang="en-GB" altLang="en-US" sz="2000" dirty="0" smtClean="0">
              <a:solidFill>
                <a:schemeClr val="accent1"/>
              </a:solidFill>
            </a:endParaRPr>
          </a:p>
          <a:p>
            <a:pPr>
              <a:buClr>
                <a:schemeClr val="accent1"/>
              </a:buClr>
            </a:pPr>
            <a:endParaRPr lang="en-GB" altLang="en-US" sz="2000" dirty="0">
              <a:solidFill>
                <a:schemeClr val="accent1"/>
              </a:solidFill>
            </a:endParaRPr>
          </a:p>
          <a:p>
            <a:pPr>
              <a:buClr>
                <a:schemeClr val="accent1"/>
              </a:buClr>
            </a:pPr>
            <a:r>
              <a:rPr lang="en-GB" altLang="en-US" sz="2000" dirty="0" smtClean="0"/>
              <a:t>Marine Planning in practice is still new (relatively!)</a:t>
            </a:r>
          </a:p>
          <a:p>
            <a:pPr>
              <a:buClr>
                <a:schemeClr val="accent1"/>
              </a:buClr>
            </a:pPr>
            <a:endParaRPr lang="en-GB" altLang="en-US" sz="2000" dirty="0"/>
          </a:p>
          <a:p>
            <a:pPr>
              <a:buClr>
                <a:schemeClr val="accent1"/>
              </a:buClr>
            </a:pPr>
            <a:endParaRPr lang="en-GB" altLang="en-US" sz="2000" dirty="0" smtClean="0"/>
          </a:p>
          <a:p>
            <a:pPr>
              <a:buClr>
                <a:schemeClr val="accent1"/>
              </a:buClr>
            </a:pPr>
            <a:r>
              <a:rPr lang="en-GB" altLang="en-US" sz="2000" dirty="0" smtClean="0"/>
              <a:t>Digitisation across the planning system will aid integration</a:t>
            </a:r>
          </a:p>
        </p:txBody>
      </p:sp>
    </p:spTree>
    <p:extLst>
      <p:ext uri="{BB962C8B-B14F-4D97-AF65-F5344CB8AC3E}">
        <p14:creationId xmlns:p14="http://schemas.microsoft.com/office/powerpoint/2010/main" val="1591703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srcRect/>
          <a:stretch>
            <a:fillRect/>
          </a:stretch>
        </p:blipFill>
        <p:spPr bwMode="auto">
          <a:xfrm>
            <a:off x="6107113" y="1557338"/>
            <a:ext cx="2713037" cy="384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a:hlinkClick r:id="rId4"/>
          </p:cNvPr>
          <p:cNvPicPr>
            <a:picLocks noChangeAspect="1" noChangeArrowheads="1"/>
          </p:cNvPicPr>
          <p:nvPr/>
        </p:nvPicPr>
        <p:blipFill>
          <a:blip r:embed="rId5"/>
          <a:srcRect/>
          <a:stretch>
            <a:fillRect/>
          </a:stretch>
        </p:blipFill>
        <p:spPr bwMode="auto">
          <a:xfrm>
            <a:off x="2813050" y="1196975"/>
            <a:ext cx="3198813" cy="4535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a:hlinkClick r:id="rId6"/>
          </p:cNvPr>
          <p:cNvPicPr>
            <a:picLocks noChangeAspect="1" noChangeArrowheads="1"/>
          </p:cNvPicPr>
          <p:nvPr/>
        </p:nvPicPr>
        <p:blipFill>
          <a:blip r:embed="rId7"/>
          <a:srcRect/>
          <a:stretch>
            <a:fillRect/>
          </a:stretch>
        </p:blipFill>
        <p:spPr bwMode="auto">
          <a:xfrm>
            <a:off x="107950" y="1658938"/>
            <a:ext cx="2608263" cy="3687762"/>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605" name="Title 1"/>
          <p:cNvSpPr txBox="1">
            <a:spLocks/>
          </p:cNvSpPr>
          <p:nvPr/>
        </p:nvSpPr>
        <p:spPr bwMode="auto">
          <a:xfrm>
            <a:off x="222250" y="187325"/>
            <a:ext cx="9029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3200" b="1">
                <a:solidFill>
                  <a:srgbClr val="007CBA"/>
                </a:solidFill>
              </a:rPr>
              <a:t>Legislation and Guidance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Placeholder 7"/>
          <p:cNvSpPr>
            <a:spLocks noGrp="1"/>
          </p:cNvSpPr>
          <p:nvPr>
            <p:ph type="body" sz="quarter" idx="10"/>
          </p:nvPr>
        </p:nvSpPr>
        <p:spPr>
          <a:xfrm>
            <a:off x="323528" y="1340768"/>
            <a:ext cx="8478837" cy="1828800"/>
          </a:xfrm>
        </p:spPr>
        <p:txBody>
          <a:bodyPr/>
          <a:lstStyle/>
          <a:p>
            <a:pPr>
              <a:buFont typeface="Arial" panose="020B0604020202020204" pitchFamily="34" charset="0"/>
              <a:buNone/>
            </a:pPr>
            <a:r>
              <a:rPr lang="en-GB" altLang="en-US" sz="2000" dirty="0" smtClean="0"/>
              <a:t>Future updates at: </a:t>
            </a:r>
            <a:r>
              <a:rPr lang="en-GB" altLang="en-US" sz="2000" dirty="0" smtClean="0">
                <a:solidFill>
                  <a:srgbClr val="0070C0"/>
                </a:solidFill>
              </a:rPr>
              <a:t>www.gov.uk/mmo</a:t>
            </a:r>
            <a:r>
              <a:rPr lang="en-GB" altLang="en-US" sz="2000" dirty="0" smtClean="0">
                <a:solidFill>
                  <a:schemeClr val="accent1">
                    <a:lumMod val="75000"/>
                  </a:schemeClr>
                </a:solidFill>
              </a:rPr>
              <a:t> </a:t>
            </a:r>
          </a:p>
          <a:p>
            <a:pPr>
              <a:buFont typeface="Arial" panose="020B0604020202020204" pitchFamily="34" charset="0"/>
              <a:buNone/>
            </a:pPr>
            <a:endParaRPr lang="en-GB" altLang="en-US" sz="2000" dirty="0" smtClean="0"/>
          </a:p>
          <a:p>
            <a:pPr>
              <a:buFont typeface="Arial" panose="020B0604020202020204" pitchFamily="34" charset="0"/>
              <a:buNone/>
            </a:pPr>
            <a:endParaRPr lang="en-GB" altLang="en-US" sz="1100" dirty="0" smtClean="0"/>
          </a:p>
          <a:p>
            <a:pPr>
              <a:buFont typeface="Arial" panose="020B0604020202020204" pitchFamily="34" charset="0"/>
              <a:buNone/>
            </a:pPr>
            <a:r>
              <a:rPr lang="en-GB" altLang="en-US" sz="2000" b="1" dirty="0" smtClean="0">
                <a:solidFill>
                  <a:srgbClr val="0070C0"/>
                </a:solidFill>
              </a:rPr>
              <a:t>Contact us:</a:t>
            </a:r>
          </a:p>
          <a:p>
            <a:pPr>
              <a:buFont typeface="Arial" panose="020B0604020202020204" pitchFamily="34" charset="0"/>
              <a:buNone/>
            </a:pPr>
            <a:endParaRPr lang="en-GB" altLang="en-US" sz="2000" b="1" dirty="0">
              <a:solidFill>
                <a:srgbClr val="0070C0"/>
              </a:solidFill>
            </a:endParaRPr>
          </a:p>
          <a:p>
            <a:pPr>
              <a:buFont typeface="Arial" panose="020B0604020202020204" pitchFamily="34" charset="0"/>
              <a:buNone/>
            </a:pPr>
            <a:r>
              <a:rPr lang="en-GB" altLang="en-US" sz="2000" dirty="0">
                <a:solidFill>
                  <a:srgbClr val="0070C0"/>
                </a:solidFill>
              </a:rPr>
              <a:t>j</a:t>
            </a:r>
            <a:r>
              <a:rPr lang="en-GB" altLang="en-US" sz="2000" dirty="0" smtClean="0">
                <a:solidFill>
                  <a:srgbClr val="0070C0"/>
                </a:solidFill>
              </a:rPr>
              <a:t>oseph.smithyman@marinemanagement.org.uk</a:t>
            </a:r>
          </a:p>
          <a:p>
            <a:pPr>
              <a:buFont typeface="Arial" panose="020B0604020202020204" pitchFamily="34" charset="0"/>
              <a:buNone/>
            </a:pPr>
            <a:endParaRPr lang="en-GB" altLang="en-US" sz="2000" dirty="0" smtClean="0">
              <a:solidFill>
                <a:srgbClr val="0070C0"/>
              </a:solidFill>
            </a:endParaRPr>
          </a:p>
          <a:p>
            <a:pPr>
              <a:buFont typeface="Arial" panose="020B0604020202020204" pitchFamily="34" charset="0"/>
              <a:buNone/>
            </a:pPr>
            <a:r>
              <a:rPr lang="en-GB" altLang="en-US" sz="2000" dirty="0" smtClean="0"/>
              <a:t>Email: </a:t>
            </a:r>
            <a:r>
              <a:rPr lang="en-GB" altLang="en-US" sz="2000" dirty="0" smtClean="0">
                <a:solidFill>
                  <a:srgbClr val="0070C0"/>
                </a:solidFill>
              </a:rPr>
              <a:t>planning@marinemanagement.org.uk</a:t>
            </a:r>
            <a:r>
              <a:rPr lang="en-GB" altLang="en-US" sz="2000" dirty="0" smtClean="0">
                <a:solidFill>
                  <a:schemeClr val="accent1"/>
                </a:solidFill>
              </a:rPr>
              <a:t> </a:t>
            </a:r>
          </a:p>
          <a:p>
            <a:pPr>
              <a:buFont typeface="Arial" panose="020B0604020202020204" pitchFamily="34" charset="0"/>
              <a:buNone/>
            </a:pPr>
            <a:endParaRPr lang="en-GB" altLang="en-US" sz="2000" dirty="0" smtClean="0"/>
          </a:p>
          <a:p>
            <a:pPr eaLnBrk="1" hangingPunct="1">
              <a:buFont typeface="Arial" panose="020B0604020202020204" pitchFamily="34" charset="0"/>
              <a:buNone/>
            </a:pPr>
            <a:endParaRPr lang="en-GB" altLang="en-US" dirty="0" smtClean="0"/>
          </a:p>
        </p:txBody>
      </p:sp>
      <p:sp>
        <p:nvSpPr>
          <p:cNvPr id="62468" name="Title 1"/>
          <p:cNvSpPr txBox="1">
            <a:spLocks/>
          </p:cNvSpPr>
          <p:nvPr/>
        </p:nvSpPr>
        <p:spPr bwMode="auto">
          <a:xfrm>
            <a:off x="2528888" y="160338"/>
            <a:ext cx="3860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4000" b="1" dirty="0">
                <a:solidFill>
                  <a:srgbClr val="0070C0"/>
                </a:solidFill>
              </a:rPr>
              <a:t>Thank you</a:t>
            </a:r>
          </a:p>
        </p:txBody>
      </p:sp>
    </p:spTree>
    <p:extLst>
      <p:ext uri="{BB962C8B-B14F-4D97-AF65-F5344CB8AC3E}">
        <p14:creationId xmlns:p14="http://schemas.microsoft.com/office/powerpoint/2010/main" val="253859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8613" y="153988"/>
            <a:ext cx="8347075" cy="520700"/>
          </a:xfrm>
        </p:spPr>
        <p:txBody>
          <a:bodyPr anchor="t"/>
          <a:lstStyle/>
          <a:p>
            <a:pPr eaLnBrk="1" hangingPunct="1"/>
            <a:r>
              <a:rPr lang="en-GB" altLang="en-US" sz="2800" b="1" dirty="0" smtClean="0">
                <a:solidFill>
                  <a:srgbClr val="0070C0"/>
                </a:solidFill>
              </a:rPr>
              <a:t>Legislative basis for marine planning and plans </a:t>
            </a:r>
          </a:p>
        </p:txBody>
      </p:sp>
      <p:graphicFrame>
        <p:nvGraphicFramePr>
          <p:cNvPr id="6" name="Diagram 5"/>
          <p:cNvGraphicFramePr/>
          <p:nvPr>
            <p:extLst>
              <p:ext uri="{D42A27DB-BD31-4B8C-83A1-F6EECF244321}">
                <p14:modId xmlns:p14="http://schemas.microsoft.com/office/powerpoint/2010/main" val="1118027603"/>
              </p:ext>
            </p:extLst>
          </p:nvPr>
        </p:nvGraphicFramePr>
        <p:xfrm>
          <a:off x="467543" y="364046"/>
          <a:ext cx="7749152" cy="5153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0" name="Rectangle 1"/>
          <p:cNvSpPr>
            <a:spLocks noChangeArrowheads="1"/>
          </p:cNvSpPr>
          <p:nvPr/>
        </p:nvSpPr>
        <p:spPr bwMode="auto">
          <a:xfrm>
            <a:off x="1331913" y="4941888"/>
            <a:ext cx="6911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878800"/>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a:spcBef>
                <a:spcPct val="20000"/>
              </a:spcBef>
              <a:buClr>
                <a:srgbClr val="87880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788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lvl="1">
              <a:spcBef>
                <a:spcPct val="0"/>
              </a:spcBef>
              <a:buFontTx/>
              <a:buNone/>
            </a:pPr>
            <a:r>
              <a:rPr lang="en-GB" altLang="en-US" dirty="0">
                <a:solidFill>
                  <a:schemeClr val="accent2"/>
                </a:solidFill>
              </a:rPr>
              <a:t>Public authorities (not just the MMO) must take account of the plans (in various </a:t>
            </a:r>
            <a:r>
              <a:rPr lang="en-GB" altLang="en-US" dirty="0" smtClean="0">
                <a:solidFill>
                  <a:schemeClr val="accent2"/>
                </a:solidFill>
              </a:rPr>
              <a:t>ways) </a:t>
            </a:r>
            <a:r>
              <a:rPr lang="en-GB" altLang="en-US" dirty="0">
                <a:solidFill>
                  <a:schemeClr val="accent2"/>
                </a:solidFill>
              </a:rPr>
              <a:t>when making decisions (MACAA s58)</a:t>
            </a:r>
          </a:p>
        </p:txBody>
      </p:sp>
      <p:grpSp>
        <p:nvGrpSpPr>
          <p:cNvPr id="9221" name="Group 4"/>
          <p:cNvGrpSpPr>
            <a:grpSpLocks/>
          </p:cNvGrpSpPr>
          <p:nvPr/>
        </p:nvGrpSpPr>
        <p:grpSpPr bwMode="auto">
          <a:xfrm>
            <a:off x="482600" y="4868862"/>
            <a:ext cx="1281114" cy="1706562"/>
            <a:chOff x="-246741" y="3513727"/>
            <a:chExt cx="1284019" cy="1834312"/>
          </a:xfrm>
          <a:solidFill>
            <a:schemeClr val="accent2"/>
          </a:solidFill>
        </p:grpSpPr>
        <p:sp>
          <p:nvSpPr>
            <p:cNvPr id="7" name="Chevron 6"/>
            <p:cNvSpPr/>
            <p:nvPr/>
          </p:nvSpPr>
          <p:spPr>
            <a:xfrm rot="5400000">
              <a:off x="-521887" y="3788874"/>
              <a:ext cx="1834312" cy="1284018"/>
            </a:xfrm>
            <a:prstGeom prst="chevron">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246741" y="4133234"/>
              <a:ext cx="1284018" cy="549441"/>
            </a:xfrm>
            <a:prstGeom prst="rect">
              <a:avLst/>
            </a:prstGeom>
            <a:grpFill/>
          </p:spPr>
          <p:style>
            <a:lnRef idx="0">
              <a:scrgbClr r="0" g="0" b="0"/>
            </a:lnRef>
            <a:fillRef idx="0">
              <a:scrgbClr r="0" g="0" b="0"/>
            </a:fillRef>
            <a:effectRef idx="0">
              <a:scrgbClr r="0" g="0" b="0"/>
            </a:effectRef>
            <a:fontRef idx="minor">
              <a:schemeClr val="lt1"/>
            </a:fontRef>
          </p:style>
          <p:txBody>
            <a:bodyPr lIns="11430" tIns="11430" rIns="11430" bIns="11430" spcCol="1270" anchor="ctr"/>
            <a:lstStyle/>
            <a:p>
              <a:pPr algn="ctr" defTabSz="800100" eaLnBrk="1" hangingPunct="1">
                <a:lnSpc>
                  <a:spcPct val="90000"/>
                </a:lnSpc>
                <a:spcAft>
                  <a:spcPct val="35000"/>
                </a:spcAft>
                <a:defRPr/>
              </a:pPr>
              <a:r>
                <a:rPr lang="en-GB" b="1" dirty="0">
                  <a:solidFill>
                    <a:prstClr val="white"/>
                  </a:solidFill>
                  <a:latin typeface="Arial" panose="020B0604020202020204" pitchFamily="34" charset="0"/>
                  <a:cs typeface="Arial" panose="020B0604020202020204" pitchFamily="34" charset="0"/>
                </a:rPr>
                <a:t>Effect</a:t>
              </a:r>
            </a:p>
          </p:txBody>
        </p:sp>
      </p:grpSp>
    </p:spTree>
    <p:extLst>
      <p:ext uri="{BB962C8B-B14F-4D97-AF65-F5344CB8AC3E}">
        <p14:creationId xmlns:p14="http://schemas.microsoft.com/office/powerpoint/2010/main" val="3206685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ppt_x"/>
                                          </p:val>
                                        </p:tav>
                                        <p:tav tm="100000">
                                          <p:val>
                                            <p:strVal val="#ppt_x"/>
                                          </p:val>
                                        </p:tav>
                                      </p:tavLst>
                                    </p:anim>
                                    <p:anim calcmode="lin" valueType="num">
                                      <p:cBhvr additive="base">
                                        <p:cTn id="12" dur="500" fill="hold"/>
                                        <p:tgtEl>
                                          <p:spTgt spid="92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8288" y="193675"/>
            <a:ext cx="7778750" cy="581025"/>
          </a:xfrm>
        </p:spPr>
        <p:txBody>
          <a:bodyPr anchor="t"/>
          <a:lstStyle/>
          <a:p>
            <a:pPr eaLnBrk="1" hangingPunct="1"/>
            <a:r>
              <a:rPr lang="en-GB" altLang="en-US" sz="2800" b="1" dirty="0" smtClean="0">
                <a:solidFill>
                  <a:srgbClr val="0070C0"/>
                </a:solidFill>
              </a:rPr>
              <a:t>Why marine planning?</a:t>
            </a:r>
          </a:p>
        </p:txBody>
      </p:sp>
      <p:sp>
        <p:nvSpPr>
          <p:cNvPr id="10243" name="Rectangle 3"/>
          <p:cNvSpPr>
            <a:spLocks noGrp="1" noChangeArrowheads="1"/>
          </p:cNvSpPr>
          <p:nvPr>
            <p:ph type="body" idx="4294967295"/>
          </p:nvPr>
        </p:nvSpPr>
        <p:spPr>
          <a:xfrm>
            <a:off x="-25400" y="792163"/>
            <a:ext cx="8642350" cy="876300"/>
          </a:xfrm>
        </p:spPr>
        <p:txBody>
          <a:bodyPr/>
          <a:lstStyle/>
          <a:p>
            <a:pPr indent="12700" eaLnBrk="1" hangingPunct="1">
              <a:buFont typeface="Arial" charset="0"/>
              <a:buNone/>
              <a:defRPr/>
            </a:pPr>
            <a:r>
              <a:rPr lang="en-GB" sz="2000" b="1" dirty="0" smtClean="0">
                <a:latin typeface="Arial" charset="0"/>
                <a:cs typeface="Arial" charset="0"/>
              </a:rPr>
              <a:t>Overarching driver </a:t>
            </a:r>
            <a:r>
              <a:rPr lang="en-GB" sz="2000" dirty="0" smtClean="0">
                <a:latin typeface="Arial" charset="0"/>
                <a:cs typeface="Arial" charset="0"/>
              </a:rPr>
              <a:t>– increasing use of marine space and resources (economic growth) without impacting on the sustainability of the marine environment</a:t>
            </a:r>
          </a:p>
          <a:p>
            <a:pPr eaLnBrk="1" hangingPunct="1">
              <a:buFont typeface="Arial" charset="0"/>
              <a:buNone/>
              <a:defRPr/>
            </a:pPr>
            <a:endParaRPr lang="en-GB" sz="2000" dirty="0" smtClean="0">
              <a:solidFill>
                <a:srgbClr val="00498C"/>
              </a:solidFill>
              <a:latin typeface="Arial" charset="0"/>
              <a:cs typeface="Arial" charset="0"/>
            </a:endParaRPr>
          </a:p>
          <a:p>
            <a:pPr eaLnBrk="1" hangingPunct="1">
              <a:buFont typeface="Arial" charset="0"/>
              <a:buChar char="•"/>
              <a:defRPr/>
            </a:pPr>
            <a:endParaRPr lang="en-GB" sz="2000" dirty="0" smtClean="0">
              <a:latin typeface="Arial" charset="0"/>
              <a:cs typeface="Arial" charset="0"/>
            </a:endParaRPr>
          </a:p>
        </p:txBody>
      </p:sp>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l="33365" t="14351" r="6091" b="10046"/>
          <a:stretch>
            <a:fillRect/>
          </a:stretch>
        </p:blipFill>
        <p:spPr bwMode="auto">
          <a:xfrm>
            <a:off x="398463" y="1825625"/>
            <a:ext cx="61436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windfar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088" y="1825625"/>
            <a:ext cx="19843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364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anim calcmode="lin" valueType="num">
                                      <p:cBhvr additive="base">
                                        <p:cTn id="11" dur="500" fill="hold"/>
                                        <p:tgtEl>
                                          <p:spTgt spid="11269"/>
                                        </p:tgtEl>
                                        <p:attrNameLst>
                                          <p:attrName>ppt_x</p:attrName>
                                        </p:attrNameLst>
                                      </p:cBhvr>
                                      <p:tavLst>
                                        <p:tav tm="0">
                                          <p:val>
                                            <p:strVal val="#ppt_x"/>
                                          </p:val>
                                        </p:tav>
                                        <p:tav tm="100000">
                                          <p:val>
                                            <p:strVal val="#ppt_x"/>
                                          </p:val>
                                        </p:tav>
                                      </p:tavLst>
                                    </p:anim>
                                    <p:anim calcmode="lin" valueType="num">
                                      <p:cBhvr additive="base">
                                        <p:cTn id="12" dur="500" fill="hold"/>
                                        <p:tgtEl>
                                          <p:spTgt spid="1126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 calcmode="lin" valueType="num">
                                      <p:cBhvr additive="base">
                                        <p:cTn id="15"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2250" y="187325"/>
            <a:ext cx="8064500" cy="647700"/>
          </a:xfrm>
        </p:spPr>
        <p:txBody>
          <a:bodyPr anchor="t"/>
          <a:lstStyle/>
          <a:p>
            <a:r>
              <a:rPr lang="en-GB" altLang="en-US" b="1" smtClean="0">
                <a:solidFill>
                  <a:srgbClr val="007CBA"/>
                </a:solidFill>
              </a:rPr>
              <a:t>Marine Plan Areas</a:t>
            </a:r>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8" y="836613"/>
            <a:ext cx="5256212" cy="566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0" name="Rectangle 1"/>
          <p:cNvSpPr>
            <a:spLocks noChangeArrowheads="1"/>
          </p:cNvSpPr>
          <p:nvPr/>
        </p:nvSpPr>
        <p:spPr bwMode="auto">
          <a:xfrm>
            <a:off x="5940425" y="836613"/>
            <a:ext cx="2663825"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ts val="600"/>
              </a:spcBef>
              <a:buClr>
                <a:srgbClr val="007CBA"/>
              </a:buClr>
            </a:pPr>
            <a:r>
              <a:rPr lang="en-GB" altLang="en-US" dirty="0">
                <a:solidFill>
                  <a:srgbClr val="000000"/>
                </a:solidFill>
              </a:rPr>
              <a:t>11 plan </a:t>
            </a:r>
            <a:r>
              <a:rPr lang="en-GB" altLang="en-US" dirty="0" smtClean="0">
                <a:solidFill>
                  <a:srgbClr val="000000"/>
                </a:solidFill>
              </a:rPr>
              <a:t>areas</a:t>
            </a:r>
          </a:p>
          <a:p>
            <a:pPr eaLnBrk="1" hangingPunct="1">
              <a:spcBef>
                <a:spcPts val="600"/>
              </a:spcBef>
              <a:buClr>
                <a:srgbClr val="007CBA"/>
              </a:buClr>
            </a:pPr>
            <a:endParaRPr lang="en-GB" altLang="en-US" dirty="0">
              <a:solidFill>
                <a:srgbClr val="000000"/>
              </a:solidFill>
            </a:endParaRPr>
          </a:p>
          <a:p>
            <a:pPr eaLnBrk="1" hangingPunct="1">
              <a:spcBef>
                <a:spcPts val="600"/>
              </a:spcBef>
              <a:buClr>
                <a:srgbClr val="007CBA"/>
              </a:buClr>
            </a:pPr>
            <a:r>
              <a:rPr lang="en-GB" altLang="en-US" dirty="0">
                <a:solidFill>
                  <a:srgbClr val="000000"/>
                </a:solidFill>
              </a:rPr>
              <a:t>Covered in 6 marine </a:t>
            </a:r>
            <a:r>
              <a:rPr lang="en-GB" altLang="en-US" dirty="0" smtClean="0">
                <a:solidFill>
                  <a:srgbClr val="000000"/>
                </a:solidFill>
              </a:rPr>
              <a:t>plans</a:t>
            </a:r>
          </a:p>
          <a:p>
            <a:pPr eaLnBrk="1" hangingPunct="1">
              <a:spcBef>
                <a:spcPts val="600"/>
              </a:spcBef>
              <a:buClr>
                <a:srgbClr val="007CBA"/>
              </a:buClr>
            </a:pPr>
            <a:endParaRPr lang="en-GB" altLang="en-US" dirty="0">
              <a:solidFill>
                <a:srgbClr val="000000"/>
              </a:solidFill>
            </a:endParaRPr>
          </a:p>
          <a:p>
            <a:pPr eaLnBrk="1" hangingPunct="1">
              <a:spcBef>
                <a:spcPts val="600"/>
              </a:spcBef>
              <a:buClr>
                <a:srgbClr val="007CBA"/>
              </a:buClr>
            </a:pPr>
            <a:r>
              <a:rPr lang="en-GB" altLang="en-US" dirty="0">
                <a:solidFill>
                  <a:srgbClr val="000000"/>
                </a:solidFill>
              </a:rPr>
              <a:t>Inshore (MHWS or tidal limit – 12nm)</a:t>
            </a:r>
          </a:p>
          <a:p>
            <a:pPr eaLnBrk="1" hangingPunct="1">
              <a:spcBef>
                <a:spcPts val="600"/>
              </a:spcBef>
              <a:buClr>
                <a:srgbClr val="007CBA"/>
              </a:buClr>
            </a:pPr>
            <a:r>
              <a:rPr lang="en-GB" altLang="en-US" dirty="0">
                <a:solidFill>
                  <a:srgbClr val="000000"/>
                </a:solidFill>
              </a:rPr>
              <a:t>Offshore (12nm – 200nm or territorial limit</a:t>
            </a:r>
            <a:r>
              <a:rPr lang="en-GB" altLang="en-US" dirty="0" smtClean="0">
                <a:solidFill>
                  <a:srgbClr val="000000"/>
                </a:solidFill>
              </a:rPr>
              <a:t>)</a:t>
            </a:r>
          </a:p>
          <a:p>
            <a:pPr eaLnBrk="1" hangingPunct="1">
              <a:spcBef>
                <a:spcPts val="600"/>
              </a:spcBef>
              <a:buClr>
                <a:srgbClr val="007CBA"/>
              </a:buClr>
            </a:pPr>
            <a:endParaRPr lang="en-GB" altLang="en-US" dirty="0">
              <a:solidFill>
                <a:srgbClr val="000000"/>
              </a:solidFill>
            </a:endParaRPr>
          </a:p>
          <a:p>
            <a:pPr eaLnBrk="1" hangingPunct="1">
              <a:spcBef>
                <a:spcPts val="600"/>
              </a:spcBef>
              <a:buClr>
                <a:srgbClr val="007CBA"/>
              </a:buClr>
            </a:pPr>
            <a:r>
              <a:rPr lang="en-GB" altLang="en-US" dirty="0">
                <a:solidFill>
                  <a:srgbClr val="000000"/>
                </a:solidFill>
              </a:rPr>
              <a:t>20 year horizon</a:t>
            </a:r>
          </a:p>
        </p:txBody>
      </p:sp>
    </p:spTree>
    <p:extLst>
      <p:ext uri="{BB962C8B-B14F-4D97-AF65-F5344CB8AC3E}">
        <p14:creationId xmlns:p14="http://schemas.microsoft.com/office/powerpoint/2010/main" val="1578060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500"/>
                                        <p:tgtEl>
                                          <p:spTgt spid="1946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60">
                                            <p:txEl>
                                              <p:pRg st="4" end="4"/>
                                            </p:txEl>
                                          </p:spTgt>
                                        </p:tgtEl>
                                        <p:attrNameLst>
                                          <p:attrName>style.visibility</p:attrName>
                                        </p:attrNameLst>
                                      </p:cBhvr>
                                      <p:to>
                                        <p:strVal val="visible"/>
                                      </p:to>
                                    </p:set>
                                    <p:animEffect transition="in" filter="fade">
                                      <p:cBhvr>
                                        <p:cTn id="12" dur="500"/>
                                        <p:tgtEl>
                                          <p:spTgt spid="19460">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460">
                                            <p:txEl>
                                              <p:pRg st="5" end="5"/>
                                            </p:txEl>
                                          </p:spTgt>
                                        </p:tgtEl>
                                        <p:attrNameLst>
                                          <p:attrName>style.visibility</p:attrName>
                                        </p:attrNameLst>
                                      </p:cBhvr>
                                      <p:to>
                                        <p:strVal val="visible"/>
                                      </p:to>
                                    </p:set>
                                    <p:animEffect transition="in" filter="fade">
                                      <p:cBhvr>
                                        <p:cTn id="17" dur="500"/>
                                        <p:tgtEl>
                                          <p:spTgt spid="1946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9460">
                                            <p:txEl>
                                              <p:pRg st="7" end="7"/>
                                            </p:txEl>
                                          </p:spTgt>
                                        </p:tgtEl>
                                        <p:attrNameLst>
                                          <p:attrName>style.visibility</p:attrName>
                                        </p:attrNameLst>
                                      </p:cBhvr>
                                      <p:to>
                                        <p:strVal val="visible"/>
                                      </p:to>
                                    </p:set>
                                    <p:animEffect transition="in" filter="fade">
                                      <p:cBhvr>
                                        <p:cTn id="22" dur="500"/>
                                        <p:tgtEl>
                                          <p:spTgt spid="194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688" y="1135063"/>
            <a:ext cx="550227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Placeholder 2"/>
          <p:cNvSpPr txBox="1">
            <a:spLocks/>
          </p:cNvSpPr>
          <p:nvPr/>
        </p:nvSpPr>
        <p:spPr bwMode="auto">
          <a:xfrm>
            <a:off x="250825" y="1412875"/>
            <a:ext cx="323056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tx1"/>
              </a:buClr>
              <a:buFont typeface="Arial" charset="0"/>
              <a:buChar char="•"/>
              <a:defRPr sz="2400">
                <a:solidFill>
                  <a:schemeClr val="tx1"/>
                </a:solidFill>
                <a:latin typeface="Arial" charset="0"/>
                <a:cs typeface="Arial" charset="0"/>
              </a:defRPr>
            </a:lvl1pPr>
            <a:lvl2pPr marL="742950" indent="-285750" eaLnBrk="0" hangingPunct="0">
              <a:spcBef>
                <a:spcPct val="20000"/>
              </a:spcBef>
              <a:buClr>
                <a:schemeClr val="tx1"/>
              </a:buClr>
              <a:buFont typeface="Arial" charset="0"/>
              <a:buChar char="–"/>
              <a:defRPr sz="2000">
                <a:solidFill>
                  <a:schemeClr val="tx1"/>
                </a:solidFill>
                <a:latin typeface="Arial" charset="0"/>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buClr>
                <a:srgbClr val="007CBA"/>
              </a:buClr>
              <a:defRPr/>
            </a:pPr>
            <a:r>
              <a:rPr lang="en-GB" altLang="en-US" dirty="0" smtClean="0">
                <a:solidFill>
                  <a:prstClr val="black"/>
                </a:solidFill>
              </a:rPr>
              <a:t>East Inshore and Offshore adopted April 2014</a:t>
            </a:r>
          </a:p>
          <a:p>
            <a:pPr>
              <a:buClr>
                <a:srgbClr val="007CBA"/>
              </a:buClr>
              <a:defRPr/>
            </a:pPr>
            <a:endParaRPr lang="en-GB" altLang="en-US" dirty="0" smtClean="0">
              <a:solidFill>
                <a:prstClr val="black"/>
              </a:solidFill>
            </a:endParaRPr>
          </a:p>
          <a:p>
            <a:pPr>
              <a:buClr>
                <a:srgbClr val="007CBA"/>
              </a:buClr>
              <a:defRPr/>
            </a:pPr>
            <a:r>
              <a:rPr lang="en-GB" altLang="en-US" dirty="0" smtClean="0">
                <a:solidFill>
                  <a:prstClr val="black"/>
                </a:solidFill>
              </a:rPr>
              <a:t>South Inshore </a:t>
            </a:r>
            <a:r>
              <a:rPr lang="en-GB" altLang="en-US" dirty="0">
                <a:solidFill>
                  <a:prstClr val="black"/>
                </a:solidFill>
              </a:rPr>
              <a:t>and </a:t>
            </a:r>
            <a:r>
              <a:rPr lang="en-GB" altLang="en-US" dirty="0" smtClean="0">
                <a:solidFill>
                  <a:prstClr val="black"/>
                </a:solidFill>
              </a:rPr>
              <a:t>Offshore adopted July 2018</a:t>
            </a:r>
          </a:p>
          <a:p>
            <a:pPr>
              <a:buClr>
                <a:srgbClr val="007CBA"/>
              </a:buClr>
              <a:defRPr/>
            </a:pPr>
            <a:endParaRPr lang="en-GB" altLang="en-US" dirty="0" smtClean="0">
              <a:solidFill>
                <a:prstClr val="black"/>
              </a:solidFill>
            </a:endParaRPr>
          </a:p>
          <a:p>
            <a:pPr marL="0" indent="0">
              <a:buClr>
                <a:srgbClr val="007CBA"/>
              </a:buClr>
              <a:buFont typeface="Arial" charset="0"/>
              <a:buNone/>
              <a:defRPr/>
            </a:pPr>
            <a:endParaRPr lang="en-GB" altLang="en-US" dirty="0">
              <a:solidFill>
                <a:prstClr val="black"/>
              </a:solidFill>
            </a:endParaRPr>
          </a:p>
        </p:txBody>
      </p:sp>
      <p:sp>
        <p:nvSpPr>
          <p:cNvPr id="21508" name="Title 1"/>
          <p:cNvSpPr txBox="1">
            <a:spLocks/>
          </p:cNvSpPr>
          <p:nvPr/>
        </p:nvSpPr>
        <p:spPr bwMode="auto">
          <a:xfrm>
            <a:off x="222250" y="187325"/>
            <a:ext cx="8064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3200" b="1">
                <a:solidFill>
                  <a:srgbClr val="007CBA"/>
                </a:solidFill>
              </a:rPr>
              <a:t>Progress to date</a:t>
            </a:r>
          </a:p>
        </p:txBody>
      </p:sp>
    </p:spTree>
    <p:extLst>
      <p:ext uri="{BB962C8B-B14F-4D97-AF65-F5344CB8AC3E}">
        <p14:creationId xmlns:p14="http://schemas.microsoft.com/office/powerpoint/2010/main" val="452963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7164388" y="2554288"/>
            <a:ext cx="63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800">
                <a:solidFill>
                  <a:srgbClr val="FFFFFF"/>
                </a:solidFill>
              </a:rPr>
              <a:t>NE</a:t>
            </a:r>
          </a:p>
        </p:txBody>
      </p:sp>
      <p:sp>
        <p:nvSpPr>
          <p:cNvPr id="11274" name="Text Placeholder 2"/>
          <p:cNvSpPr txBox="1">
            <a:spLocks/>
          </p:cNvSpPr>
          <p:nvPr/>
        </p:nvSpPr>
        <p:spPr bwMode="auto">
          <a:xfrm>
            <a:off x="250825" y="1412875"/>
            <a:ext cx="32305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tx1"/>
              </a:buClr>
              <a:buFont typeface="Arial" charset="0"/>
              <a:buChar char="•"/>
              <a:defRPr sz="2400">
                <a:solidFill>
                  <a:schemeClr val="tx1"/>
                </a:solidFill>
                <a:latin typeface="Arial" charset="0"/>
                <a:cs typeface="Arial" charset="0"/>
              </a:defRPr>
            </a:lvl1pPr>
            <a:lvl2pPr marL="742950" indent="-285750" eaLnBrk="0" hangingPunct="0">
              <a:spcBef>
                <a:spcPct val="20000"/>
              </a:spcBef>
              <a:buClr>
                <a:schemeClr val="tx1"/>
              </a:buClr>
              <a:buFont typeface="Arial" charset="0"/>
              <a:buChar char="–"/>
              <a:defRPr sz="2000">
                <a:solidFill>
                  <a:schemeClr val="tx1"/>
                </a:solidFill>
                <a:latin typeface="Arial" charset="0"/>
                <a:cs typeface="Arial" charset="0"/>
              </a:defRPr>
            </a:lvl2pPr>
            <a:lvl3pPr marL="1143000" indent="-228600" eaLnBrk="0" hangingPunct="0">
              <a:spcBef>
                <a:spcPct val="20000"/>
              </a:spcBef>
              <a:buClr>
                <a:schemeClr val="tx1"/>
              </a:buClr>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buClr>
                <a:srgbClr val="007CBA"/>
              </a:buClr>
              <a:defRPr/>
            </a:pPr>
            <a:r>
              <a:rPr lang="en-GB" altLang="en-US" dirty="0" smtClean="0">
                <a:solidFill>
                  <a:prstClr val="black"/>
                </a:solidFill>
              </a:rPr>
              <a:t>NE</a:t>
            </a:r>
            <a:r>
              <a:rPr lang="en-GB" altLang="en-US" dirty="0">
                <a:solidFill>
                  <a:prstClr val="black"/>
                </a:solidFill>
              </a:rPr>
              <a:t>, SE, SW, NW </a:t>
            </a:r>
            <a:r>
              <a:rPr lang="en-GB" altLang="en-US" dirty="0" smtClean="0">
                <a:solidFill>
                  <a:prstClr val="black"/>
                </a:solidFill>
              </a:rPr>
              <a:t> developed concurrently</a:t>
            </a:r>
          </a:p>
          <a:p>
            <a:pPr>
              <a:buClr>
                <a:srgbClr val="007CBA"/>
              </a:buClr>
              <a:defRPr/>
            </a:pPr>
            <a:r>
              <a:rPr lang="en-GB" altLang="en-US" dirty="0" smtClean="0">
                <a:solidFill>
                  <a:prstClr val="black"/>
                </a:solidFill>
              </a:rPr>
              <a:t>Publish all by 2021*  </a:t>
            </a:r>
          </a:p>
          <a:p>
            <a:pPr>
              <a:buClr>
                <a:srgbClr val="007CBA"/>
              </a:buClr>
              <a:defRPr/>
            </a:pPr>
            <a:r>
              <a:rPr lang="en-GB" altLang="en-US" dirty="0" smtClean="0">
                <a:solidFill>
                  <a:prstClr val="black"/>
                </a:solidFill>
              </a:rPr>
              <a:t>Iterative approach- Iteration 3, Summer 2018 – Spring 2019</a:t>
            </a:r>
          </a:p>
          <a:p>
            <a:pPr>
              <a:buClr>
                <a:srgbClr val="007CBA"/>
              </a:buClr>
              <a:defRPr/>
            </a:pPr>
            <a:endParaRPr lang="en-GB" altLang="en-US" dirty="0" smtClean="0">
              <a:solidFill>
                <a:prstClr val="black"/>
              </a:solidFill>
            </a:endParaRPr>
          </a:p>
          <a:p>
            <a:pPr marL="0" indent="0">
              <a:buClr>
                <a:srgbClr val="007CBA"/>
              </a:buClr>
              <a:buFont typeface="Arial" charset="0"/>
              <a:buNone/>
              <a:defRPr/>
            </a:pPr>
            <a:endParaRPr lang="en-GB" altLang="en-US" dirty="0">
              <a:solidFill>
                <a:prstClr val="black"/>
              </a:solidFill>
            </a:endParaRPr>
          </a:p>
        </p:txBody>
      </p:sp>
      <p:sp>
        <p:nvSpPr>
          <p:cNvPr id="23556" name="Title 1"/>
          <p:cNvSpPr txBox="1">
            <a:spLocks/>
          </p:cNvSpPr>
          <p:nvPr/>
        </p:nvSpPr>
        <p:spPr bwMode="auto">
          <a:xfrm>
            <a:off x="222250" y="187325"/>
            <a:ext cx="8064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GB" altLang="en-US" sz="3200" b="1">
                <a:solidFill>
                  <a:srgbClr val="007CBA"/>
                </a:solidFill>
              </a:rPr>
              <a:t>Developing new plan areas</a:t>
            </a:r>
          </a:p>
        </p:txBody>
      </p:sp>
      <p:pic>
        <p:nvPicPr>
          <p:cNvPr id="23557"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1135063"/>
            <a:ext cx="551497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23850" y="5448300"/>
            <a:ext cx="2879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600" b="1">
                <a:solidFill>
                  <a:srgbClr val="000000"/>
                </a:solidFill>
              </a:rPr>
              <a:t>* Adoption by 2021. Aim for June 2020 for contingency, or any Independent Investigation if required</a:t>
            </a:r>
          </a:p>
        </p:txBody>
      </p:sp>
    </p:spTree>
    <p:extLst>
      <p:ext uri="{BB962C8B-B14F-4D97-AF65-F5344CB8AC3E}">
        <p14:creationId xmlns:p14="http://schemas.microsoft.com/office/powerpoint/2010/main" val="980765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29088" y="476672"/>
            <a:ext cx="8064500" cy="714375"/>
          </a:xfrm>
        </p:spPr>
        <p:txBody>
          <a:bodyPr>
            <a:normAutofit fontScale="90000"/>
          </a:bodyPr>
          <a:lstStyle/>
          <a:p>
            <a:pPr algn="ctr">
              <a:defRPr/>
            </a:pPr>
            <a:r>
              <a:rPr lang="en-GB" sz="4000" b="1" dirty="0" smtClean="0">
                <a:solidFill>
                  <a:srgbClr val="0070C0"/>
                </a:solidFill>
                <a:latin typeface="Arial" charset="0"/>
                <a:cs typeface="Arial" charset="0"/>
              </a:rPr>
              <a:t/>
            </a:r>
            <a:br>
              <a:rPr lang="en-GB" sz="4000" b="1" dirty="0" smtClean="0">
                <a:solidFill>
                  <a:srgbClr val="0070C0"/>
                </a:solidFill>
                <a:latin typeface="Arial" charset="0"/>
                <a:cs typeface="Arial" charset="0"/>
              </a:rPr>
            </a:br>
            <a:r>
              <a:rPr lang="en-GB" sz="4000" b="1" dirty="0" smtClean="0">
                <a:solidFill>
                  <a:srgbClr val="0070C0"/>
                </a:solidFill>
                <a:latin typeface="Arial" charset="0"/>
                <a:cs typeface="Arial" charset="0"/>
              </a:rPr>
              <a:t>Operational linkages </a:t>
            </a:r>
            <a:r>
              <a:rPr lang="en-GB" sz="4000" b="1" dirty="0" smtClean="0">
                <a:solidFill>
                  <a:srgbClr val="878A15"/>
                </a:solidFill>
                <a:latin typeface="Arial" charset="0"/>
                <a:cs typeface="Arial" charset="0"/>
              </a:rPr>
              <a:t/>
            </a:r>
            <a:br>
              <a:rPr lang="en-GB" sz="4000" b="1" dirty="0" smtClean="0">
                <a:solidFill>
                  <a:srgbClr val="878A15"/>
                </a:solidFill>
                <a:latin typeface="Arial" charset="0"/>
                <a:cs typeface="Arial" charset="0"/>
              </a:rPr>
            </a:br>
            <a:endParaRPr lang="en-GB" sz="4000" b="1" dirty="0" smtClean="0">
              <a:solidFill>
                <a:srgbClr val="878A15"/>
              </a:solidFill>
              <a:latin typeface="Arial" charset="0"/>
              <a:cs typeface="Arial" charset="0"/>
            </a:endParaRPr>
          </a:p>
        </p:txBody>
      </p:sp>
      <p:pic>
        <p:nvPicPr>
          <p:cNvPr id="2457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781"/>
          <a:stretch/>
        </p:blipFill>
        <p:spPr bwMode="auto">
          <a:xfrm>
            <a:off x="15098" y="1609020"/>
            <a:ext cx="889248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74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PowerPoint Document" ma:contentTypeID="0x0101009B1A56E1705BE8449D716630A936842500B90BB6E545A7C944ABD64AD91C99719D" ma:contentTypeVersion="1" ma:contentTypeDescription="Create a new PowerPoint document." ma:contentTypeScope="" ma:versionID="c7961a629ffe1d27028c989e11ab0c4d">
  <xsd:schema xmlns:xsd="http://www.w3.org/2001/XMLSchema" xmlns:xs="http://www.w3.org/2001/XMLSchema" xmlns:p="http://schemas.microsoft.com/office/2006/metadata/properties" targetNamespace="http://schemas.microsoft.com/office/2006/metadata/properties" ma:root="true" ma:fieldsID="bb4cec04d71438542ff711496ba7544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8ABEE3-BC89-496E-9EEE-4D63C17CD647}">
  <ds:schemaRefs>
    <ds:schemaRef ds:uri="http://purl.org/dc/dcmitype/"/>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FC9A645-5829-488D-A30B-EE865AEA7972}">
  <ds:schemaRefs>
    <ds:schemaRef ds:uri="http://schemas.microsoft.com/office/2006/metadata/longProperties"/>
  </ds:schemaRefs>
</ds:datastoreItem>
</file>

<file path=customXml/itemProps3.xml><?xml version="1.0" encoding="utf-8"?>
<ds:datastoreItem xmlns:ds="http://schemas.openxmlformats.org/officeDocument/2006/customXml" ds:itemID="{7FF9E31F-D022-467B-88B7-9C62E18E78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7105</TotalTime>
  <Words>1509</Words>
  <Application>Microsoft Office PowerPoint</Application>
  <PresentationFormat>On-screen Show (4:3)</PresentationFormat>
  <Paragraphs>258</Paragraphs>
  <Slides>30</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1_Office Theme</vt:lpstr>
      <vt:lpstr>Marine Planning: Terrestrial integration in England </vt:lpstr>
      <vt:lpstr>Overview</vt:lpstr>
      <vt:lpstr>PowerPoint Presentation</vt:lpstr>
      <vt:lpstr>Legislative basis for marine planning and plans </vt:lpstr>
      <vt:lpstr>Why marine planning?</vt:lpstr>
      <vt:lpstr>Marine Plan Areas</vt:lpstr>
      <vt:lpstr>PowerPoint Presentation</vt:lpstr>
      <vt:lpstr>PowerPoint Presentation</vt:lpstr>
      <vt:lpstr> Operational linkages  </vt:lpstr>
      <vt:lpstr>Marine planning cycle</vt:lpstr>
      <vt:lpstr>Stakeholder engagement  </vt:lpstr>
      <vt:lpstr>Role Functions </vt:lpstr>
      <vt:lpstr>Existing similarities </vt:lpstr>
      <vt:lpstr>Marine policy statement </vt:lpstr>
      <vt:lpstr>Links to other government documents</vt:lpstr>
      <vt:lpstr>Duty to cooperate </vt:lpstr>
      <vt:lpstr>The overlap, and the Duty to Co-operate </vt:lpstr>
      <vt:lpstr>Coastal Concordat</vt:lpstr>
      <vt:lpstr>Statements of Common Ground</vt:lpstr>
      <vt:lpstr>PowerPoint Presentation</vt:lpstr>
      <vt:lpstr>Case study </vt:lpstr>
      <vt:lpstr>Local Plans</vt:lpstr>
      <vt:lpstr>Future Integration : Transformation </vt:lpstr>
      <vt:lpstr>Digital </vt:lpstr>
      <vt:lpstr>Explore Marine Plans </vt:lpstr>
      <vt:lpstr>Explore Marine Plans </vt:lpstr>
      <vt:lpstr>Explore Marine Plans </vt:lpstr>
      <vt:lpstr>Explore Marine Plans </vt:lpstr>
      <vt:lpstr>Summary</vt:lpstr>
      <vt:lpstr>PowerPoint Presentation</vt:lpstr>
    </vt:vector>
  </TitlesOfParts>
  <Company>Defra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Marine Plan Area- Implementation phase 2 workshops Feedback session</dc:title>
  <dc:creator>Temple, Sarah (MMO)</dc:creator>
  <cp:lastModifiedBy>Smithyman, Joseph (MMO)</cp:lastModifiedBy>
  <cp:revision>258</cp:revision>
  <dcterms:created xsi:type="dcterms:W3CDTF">2016-07-27T10:09:36Z</dcterms:created>
  <dcterms:modified xsi:type="dcterms:W3CDTF">2019-09-12T10:29:02Z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0x0101009B1A56E1705BE8449D716630A936842500B90BB6E545A7C944ABD64AD91C99719D</vt:lpwstr>
  </property>
  <property fmtid="{D5CDD505-2E9C-101B-9397-08002B2CF9AE}" pid="3" name="ContentType">
    <vt:lpwstr>PowerPoint Document</vt:lpwstr>
  </property>
</Properties>
</file>