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93455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9" r:id="rId3"/>
    <p:sldId id="277" r:id="rId4"/>
    <p:sldId id="286" r:id="rId5"/>
    <p:sldId id="287" r:id="rId6"/>
    <p:sldId id="297" r:id="rId7"/>
    <p:sldId id="307" r:id="rId8"/>
    <p:sldId id="308" r:id="rId9"/>
    <p:sldId id="310" r:id="rId10"/>
    <p:sldId id="288" r:id="rId11"/>
    <p:sldId id="309" r:id="rId12"/>
    <p:sldId id="305" r:id="rId13"/>
    <p:sldId id="294" r:id="rId14"/>
    <p:sldId id="295" r:id="rId15"/>
    <p:sldId id="259" r:id="rId16"/>
    <p:sldId id="304" r:id="rId17"/>
    <p:sldId id="293" r:id="rId18"/>
    <p:sldId id="301" r:id="rId19"/>
    <p:sldId id="302" r:id="rId20"/>
    <p:sldId id="303" r:id="rId21"/>
    <p:sldId id="275" r:id="rId22"/>
  </p:sldIdLst>
  <p:sldSz cx="12192000" cy="6858000"/>
  <p:notesSz cx="6797675" cy="9926638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B1A"/>
    <a:srgbClr val="59155F"/>
    <a:srgbClr val="CB8E12"/>
    <a:srgbClr val="CF833D"/>
    <a:srgbClr val="2E3280"/>
    <a:srgbClr val="CD2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E3FDE-7C1A-4987-A9F4-6683A242B5F5}" type="datetimeFigureOut">
              <a:rPr lang="en-GB" smtClean="0"/>
              <a:t>08/09/2019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353B4-8BDD-480B-A04A-44AF46A92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63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8C1D8-C36E-4269-8A60-03CA0B00F0EC}" type="datetimeFigureOut">
              <a:rPr lang="en-GB" smtClean="0"/>
              <a:t>08/09/2019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842BE-0857-4D7D-9ADE-C7D212E39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2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00" y="2491199"/>
            <a:ext cx="8380800" cy="2448000"/>
          </a:xfrm>
        </p:spPr>
        <p:txBody>
          <a:bodyPr tIns="46800" anchor="t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5000" b="0" kern="1200" baseline="0" dirty="0">
                <a:solidFill>
                  <a:schemeClr val="accent4"/>
                </a:solidFill>
                <a:latin typeface="+mn-lt"/>
                <a:ea typeface="+mj-ea"/>
                <a:cs typeface="Arial" charset="0"/>
                <a:sym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000" y="5014800"/>
            <a:ext cx="8380800" cy="576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name, if required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5679407"/>
            <a:ext cx="8382000" cy="57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Date, if required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C4FBA-449F-434A-A49A-64DEFC3DA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000" y="674186"/>
            <a:ext cx="2287159" cy="62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1 no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1 with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531305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4EC60-DDEE-4384-9FD0-1C1CA2337F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2400" y="291762"/>
            <a:ext cx="1800000" cy="4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676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2 no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1114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58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2 with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563389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B9253C-6138-4712-8B7A-AAD24746FC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2400" y="291762"/>
            <a:ext cx="1800000" cy="4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246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Blank 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8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Blank with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499221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BB27E7-42F0-4999-9050-D63C8F03E7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2400" y="291762"/>
            <a:ext cx="1800000" cy="4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6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Column (Blank 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4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Column (Blank 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563389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4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30ECE8-A770-4EEA-B873-33F7D7D8F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2400" y="291762"/>
            <a:ext cx="1800000" cy="4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79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Blank all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0063" y="1411200"/>
            <a:ext cx="11142662" cy="475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With default text)">
    <p:bg>
      <p:bgPr>
        <a:solidFill>
          <a:srgbClr val="D09B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5258285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7976879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591137" y="676800"/>
            <a:ext cx="5504863" cy="5504863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i="1" dirty="0">
                <a:solidFill>
                  <a:schemeClr val="accent2"/>
                </a:solidFill>
                <a:latin typeface="Cambria" panose="02040503050406030204" pitchFamily="18" charset="0"/>
              </a:rPr>
              <a:t>Transforming</a:t>
            </a:r>
            <a:r>
              <a:rPr lang="en-US" sz="28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 the world</a:t>
            </a:r>
            <a:br>
              <a:rPr lang="en-US" sz="28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en-US" sz="28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with greater knowledge</a:t>
            </a:r>
            <a:br>
              <a:rPr lang="en-US" sz="28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en-US" sz="28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and learning</a:t>
            </a:r>
            <a:endParaRPr lang="en-US" sz="2800" i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8395C-230C-4568-98F7-E84C607A8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3188" y="706109"/>
            <a:ext cx="1800000" cy="4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985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  <p15:guide id="4" pos="72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8437326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98382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Blank for your own text)">
    <p:bg>
      <p:bgPr>
        <a:solidFill>
          <a:srgbClr val="D09B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5258285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7976879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0400" y="676800"/>
            <a:ext cx="5504400" cy="5504400"/>
          </a:xfrm>
          <a:prstGeom prst="ellipse">
            <a:avLst/>
          </a:prstGeom>
          <a:solidFill>
            <a:schemeClr val="bg1">
              <a:alpha val="75000"/>
            </a:schemeClr>
          </a:solidFill>
        </p:spPr>
        <p:txBody>
          <a:bodyPr anchor="ctr" anchorCtr="0"/>
          <a:lstStyle>
            <a:lvl1pPr marL="0" indent="0" algn="l">
              <a:buNone/>
              <a:defRPr b="0" i="1" baseline="0">
                <a:solidFill>
                  <a:schemeClr val="accent2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en-US" sz="2800" i="1" dirty="0">
                <a:solidFill>
                  <a:schemeClr val="accent2"/>
                </a:solidFill>
                <a:latin typeface="Cambria" panose="02040503050406030204" pitchFamily="18" charset="0"/>
              </a:rPr>
              <a:t>Click here to add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88" y="796889"/>
            <a:ext cx="1800000" cy="400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79E10B-3D58-49D2-8941-149F3C370C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33188" y="706109"/>
            <a:ext cx="1800000" cy="4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006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pos="726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24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6817074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164935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44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6817074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5151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82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6817074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225885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49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400" y="259200"/>
            <a:ext cx="1114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Subject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400" y="1411200"/>
            <a:ext cx="111420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8" r:id="rId2"/>
    <p:sldLayoutId id="2147493477" r:id="rId3"/>
    <p:sldLayoutId id="2147493471" r:id="rId4"/>
    <p:sldLayoutId id="2147493478" r:id="rId5"/>
    <p:sldLayoutId id="2147493479" r:id="rId6"/>
    <p:sldLayoutId id="2147493480" r:id="rId7"/>
    <p:sldLayoutId id="2147493481" r:id="rId8"/>
    <p:sldLayoutId id="2147493482" r:id="rId9"/>
    <p:sldLayoutId id="2147493457" r:id="rId10"/>
    <p:sldLayoutId id="2147493473" r:id="rId11"/>
    <p:sldLayoutId id="2147493472" r:id="rId12"/>
    <p:sldLayoutId id="2147493474" r:id="rId13"/>
    <p:sldLayoutId id="2147493469" r:id="rId14"/>
    <p:sldLayoutId id="2147493475" r:id="rId15"/>
    <p:sldLayoutId id="2147493459" r:id="rId16"/>
    <p:sldLayoutId id="2147493476" r:id="rId17"/>
    <p:sldLayoutId id="2147493462" r:id="rId18"/>
    <p:sldLayoutId id="2147493467" r:id="rId19"/>
    <p:sldLayoutId id="2147493483" r:id="rId20"/>
  </p:sldLayoutIdLst>
  <p:txStyles>
    <p:titleStyle>
      <a:lvl1pPr algn="l" defTabSz="60958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a.m.slater@abdn.ac.uk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&amp;esrc=s&amp;frm=1&amp;source=images&amp;cd=&amp;cad=rja&amp;docid=t7CHMUk8652TIM&amp;tbnid=kjtm05pbufXWRM:&amp;ved=0CAUQjRw&amp;url=http://www.propertyweek.com/developers-whip-up-plans-for-offshore-wind-farms/3156780.article&amp;ei=DGYLU97HJOLW0QWNxIGQBA&amp;bvm=bv.61725948,d.ZGU&amp;psig=AFQjCNFv64QnyKl3SceINMGZfRqgL0M6nw&amp;ust=1393342248932935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Marine Spatial Planning   </a:t>
            </a:r>
            <a:br>
              <a:rPr lang="en-US" sz="3600" dirty="0"/>
            </a:br>
            <a:br>
              <a:rPr lang="en-US" sz="3600" dirty="0"/>
            </a:br>
            <a:r>
              <a:rPr lang="en-GB" sz="3600" dirty="0"/>
              <a:t>ECTP Biennial Conference  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Plymouth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11-13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912150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8FFFD-9C2E-4CB1-B719-BEB21B61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Implementation of marine plan policy in UK</a:t>
            </a:r>
            <a:br>
              <a:rPr lang="en-GB" dirty="0"/>
            </a:br>
            <a:r>
              <a:rPr lang="en-GB" dirty="0"/>
              <a:t>Section 58 MCAA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AB107-917C-46EA-8982-7108CFBA4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Requires that all public authorities take authorisation or enforcement decisions in accordance with marine plans , unless relevant considerations indicate otherwise </a:t>
            </a:r>
          </a:p>
          <a:p>
            <a:r>
              <a:rPr lang="en-GB" dirty="0"/>
              <a:t>Not a mandatory requirement to ‘slavishly’ follow the plan; a plan led system allowing discretion  </a:t>
            </a:r>
          </a:p>
          <a:p>
            <a:r>
              <a:rPr lang="en-GB" dirty="0"/>
              <a:t>Consideration of the relevant marine plan be in parallel with the existing application requirements, including Environmental Impact Assessments and Habitats Regulation Assessments</a:t>
            </a:r>
          </a:p>
          <a:p>
            <a:r>
              <a:rPr lang="en-GB" dirty="0"/>
              <a:t>Plan policies may be general or sector specific  </a:t>
            </a:r>
          </a:p>
        </p:txBody>
      </p:sp>
    </p:spTree>
    <p:extLst>
      <p:ext uri="{BB962C8B-B14F-4D97-AF65-F5344CB8AC3E}">
        <p14:creationId xmlns:p14="http://schemas.microsoft.com/office/powerpoint/2010/main" val="2553320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Renewable Energy and Aquaculture policy implementation </a:t>
            </a:r>
            <a:r>
              <a:rPr lang="mr-IN" dirty="0"/>
              <a:t>–</a:t>
            </a:r>
            <a:br>
              <a:rPr lang="en-GB" dirty="0"/>
            </a:br>
            <a:r>
              <a:rPr lang="en-US" dirty="0"/>
              <a:t>A comparison with Norway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Hierarchy of plans</a:t>
            </a:r>
          </a:p>
          <a:p>
            <a:r>
              <a:rPr lang="en-US" dirty="0"/>
              <a:t>Flexibility in implementation </a:t>
            </a:r>
          </a:p>
          <a:p>
            <a:r>
              <a:rPr lang="en-US" dirty="0"/>
              <a:t>Licensing process: provides detail and focus in individual cases </a:t>
            </a:r>
          </a:p>
          <a:p>
            <a:r>
              <a:rPr lang="en-US" u="sng" dirty="0"/>
              <a:t>Norwegian Aquaculture example </a:t>
            </a:r>
          </a:p>
          <a:p>
            <a:r>
              <a:rPr lang="en-US" dirty="0"/>
              <a:t>Role of policy: </a:t>
            </a:r>
          </a:p>
          <a:p>
            <a:pPr lvl="1"/>
            <a:r>
              <a:rPr lang="en-US" dirty="0"/>
              <a:t>Integrated management plans for large eco marine regions</a:t>
            </a:r>
          </a:p>
          <a:p>
            <a:pPr lvl="1"/>
            <a:r>
              <a:rPr lang="en-US" dirty="0"/>
              <a:t>Norwegian aquaculture production zones </a:t>
            </a:r>
          </a:p>
          <a:p>
            <a:pPr lvl="1"/>
            <a:r>
              <a:rPr lang="en-GB" dirty="0"/>
              <a:t>Southern Hordaland and Western Hardanger: Regional Coastal Plan ( non binding) </a:t>
            </a:r>
          </a:p>
          <a:p>
            <a:pPr lvl="1"/>
            <a:r>
              <a:rPr lang="en-GB" dirty="0"/>
              <a:t>Municipal plans (Land and 1nm beyond base line) link with licence  </a:t>
            </a:r>
            <a:r>
              <a:rPr lang="en-US" dirty="0"/>
              <a:t> </a:t>
            </a:r>
          </a:p>
          <a:p>
            <a:r>
              <a:rPr lang="en-US" dirty="0"/>
              <a:t>As in Scotland, Norway developed  existing system to address new issues aiming for predictability and adaptability (of which marine planning a key part)</a:t>
            </a:r>
          </a:p>
        </p:txBody>
      </p:sp>
    </p:spTree>
    <p:extLst>
      <p:ext uri="{BB962C8B-B14F-4D97-AF65-F5344CB8AC3E}">
        <p14:creationId xmlns:p14="http://schemas.microsoft.com/office/powerpoint/2010/main" val="3573853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Have the plan policies made a difference to decisions on marine licensing?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3200" dirty="0"/>
              <a:t>How are marine policies taken into account in decisions; by applicants; by licensing team? </a:t>
            </a:r>
          </a:p>
          <a:p>
            <a:pPr lvl="1"/>
            <a:r>
              <a:rPr lang="en-US" sz="3200" dirty="0"/>
              <a:t>What use is made of policies in decisions/recommendations? </a:t>
            </a:r>
          </a:p>
          <a:p>
            <a:pPr lvl="1"/>
            <a:r>
              <a:rPr lang="en-US" sz="3200" dirty="0"/>
              <a:t>What role does policy play in conditions?</a:t>
            </a:r>
          </a:p>
          <a:p>
            <a:pPr marL="609585" lvl="1" indent="0">
              <a:buNone/>
            </a:pPr>
            <a:r>
              <a:rPr lang="en-US" sz="3200" dirty="0"/>
              <a:t>  </a:t>
            </a:r>
          </a:p>
          <a:p>
            <a:r>
              <a:rPr lang="en-US" sz="3200" dirty="0"/>
              <a:t>Terrestrial Lens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42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53DB-9BED-449B-ADAA-7E7C0121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 theory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43B62-3F77-43F8-87D6-2A10E57F6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Producing plans with policies assumes a ‘top down’ understanding of implementation (Sabatier&amp; Mazmanian 1980) </a:t>
            </a:r>
          </a:p>
          <a:p>
            <a:r>
              <a:rPr lang="en-GB" dirty="0"/>
              <a:t>Policies direct the decisions of implementers (consenting authorities)</a:t>
            </a:r>
          </a:p>
          <a:p>
            <a:r>
              <a:rPr lang="en-GB" dirty="0"/>
              <a:t>Drawing on </a:t>
            </a:r>
          </a:p>
          <a:p>
            <a:pPr lvl="1"/>
            <a:r>
              <a:rPr lang="en-GB" dirty="0"/>
              <a:t>Per Nilsen (2015) ‘Making Sense of implementation theories, models and frameworks’ , </a:t>
            </a:r>
            <a:r>
              <a:rPr lang="en-GB" i="1" dirty="0"/>
              <a:t>Implementation Science </a:t>
            </a:r>
            <a:endParaRPr lang="en-GB" dirty="0"/>
          </a:p>
          <a:p>
            <a:pPr lvl="1"/>
            <a:r>
              <a:rPr lang="en-GB" dirty="0"/>
              <a:t>Mark C. Smith (2018) ‘Revisiting implementation theory: An interdisciplinary comparison between urban planning and healthcare implementation research’ </a:t>
            </a:r>
            <a:r>
              <a:rPr lang="en-GB" i="1" dirty="0"/>
              <a:t>Environment and Planning C </a:t>
            </a:r>
          </a:p>
          <a:p>
            <a:pPr marL="609585" lvl="1" indent="0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20418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979A7-761A-4111-8BCE-7C1A589B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application of implementation theory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7DF-8ABC-4413-841A-25D3C7260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Requires:</a:t>
            </a:r>
          </a:p>
          <a:p>
            <a:pPr lvl="1"/>
            <a:r>
              <a:rPr lang="en-GB" dirty="0"/>
              <a:t>Clear unambiguous policies</a:t>
            </a:r>
          </a:p>
          <a:p>
            <a:pPr lvl="1"/>
            <a:r>
              <a:rPr lang="en-GB" dirty="0"/>
              <a:t>Sound understanding (theory) of how the policies will work to achieve the plan objectives</a:t>
            </a:r>
          </a:p>
          <a:p>
            <a:pPr lvl="1"/>
            <a:r>
              <a:rPr lang="en-GB" dirty="0"/>
              <a:t>Strong legal/ administrative structure to ensure compliance </a:t>
            </a:r>
          </a:p>
          <a:p>
            <a:endParaRPr lang="en-GB" dirty="0"/>
          </a:p>
          <a:p>
            <a:r>
              <a:rPr lang="en-GB" dirty="0"/>
              <a:t>Our study considers whether these prerequisites are met by the U.K. marine plans</a:t>
            </a:r>
          </a:p>
          <a:p>
            <a:r>
              <a:rPr lang="en-GB" dirty="0"/>
              <a:t>Concludes that a ‘bottom up’ understanding of policy implementation (Barrett and Fudge 1981) required to explain the  marine planning outcomes    </a:t>
            </a:r>
          </a:p>
        </p:txBody>
      </p:sp>
    </p:spTree>
    <p:extLst>
      <p:ext uri="{BB962C8B-B14F-4D97-AF65-F5344CB8AC3E}">
        <p14:creationId xmlns:p14="http://schemas.microsoft.com/office/powerpoint/2010/main" val="3085099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43" y="1204976"/>
            <a:ext cx="6519333" cy="45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19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Review of the UK Marine Policy Statement, Scotland’s National Marine Plan and regional marine plans in England. </a:t>
            </a:r>
          </a:p>
          <a:p>
            <a:r>
              <a:rPr lang="en-US" dirty="0"/>
              <a:t>Review of decisions </a:t>
            </a:r>
          </a:p>
          <a:p>
            <a:r>
              <a:rPr lang="en-US" dirty="0"/>
              <a:t>Qualitative, semi-structured interviews with key decision makers </a:t>
            </a:r>
            <a:r>
              <a:rPr lang="en-GB" dirty="0"/>
              <a:t>from marine licensing bodies</a:t>
            </a:r>
            <a:r>
              <a:rPr lang="en-US" dirty="0"/>
              <a:t> in England and Scotland and representative of developers</a:t>
            </a:r>
          </a:p>
          <a:p>
            <a:r>
              <a:rPr lang="en-US" dirty="0"/>
              <a:t>Conducted over 2018/19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63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56544-4721-4D0C-B5E2-A84A3762D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Initial Findings of Research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5BC9C-3487-4026-84B0-8438E8CFE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Policies written in general terms and lack spatial or quantitative specificity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Limited understanding of how the policies achieve marine plan 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Legal and administrative structures being subverted by implementers with a more </a:t>
            </a:r>
            <a:r>
              <a:rPr lang="en-GB" dirty="0" err="1"/>
              <a:t>negotiative</a:t>
            </a:r>
            <a:r>
              <a:rPr lang="en-GB" dirty="0"/>
              <a:t> approach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372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Further Findings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Supportive policies lack direction and spatial specificity</a:t>
            </a:r>
            <a:r>
              <a:rPr lang="en-US" dirty="0"/>
              <a:t> e.g. Proposals that “encourage”</a:t>
            </a:r>
          </a:p>
          <a:p>
            <a:r>
              <a:rPr lang="en-US" b="1" dirty="0" err="1"/>
              <a:t>Sectoral</a:t>
            </a:r>
            <a:r>
              <a:rPr lang="en-US" b="1" dirty="0"/>
              <a:t> policies in plans vague/bland </a:t>
            </a:r>
            <a:r>
              <a:rPr lang="en-US" dirty="0"/>
              <a:t>e.g. “sustainable , diverse, competitive, economically viable”</a:t>
            </a:r>
          </a:p>
          <a:p>
            <a:r>
              <a:rPr lang="en-US" b="1" dirty="0"/>
              <a:t>Policies reliant on lower level documents </a:t>
            </a:r>
            <a:r>
              <a:rPr lang="en-US" dirty="0"/>
              <a:t>e.g. Marine Scotland Consenting and Licensing Guidance for Offshore Wind …Energy (2018) </a:t>
            </a:r>
          </a:p>
          <a:p>
            <a:r>
              <a:rPr lang="en-US" b="1" dirty="0"/>
              <a:t>Few refusals and no appeals</a:t>
            </a:r>
          </a:p>
          <a:p>
            <a:r>
              <a:rPr lang="en-US" b="1" dirty="0"/>
              <a:t>Conditions influenced by policy but not explicit in decisions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17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to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Organisational disconnect between policy makers and licensing officers in plan making and decision making</a:t>
            </a:r>
          </a:p>
          <a:p>
            <a:pPr lvl="0"/>
            <a:r>
              <a:rPr lang="en-GB" dirty="0"/>
              <a:t>Lack of specificity/rigour in the policies </a:t>
            </a:r>
          </a:p>
          <a:p>
            <a:pPr lvl="0"/>
            <a:r>
              <a:rPr lang="en-GB" dirty="0"/>
              <a:t>Greater precision in some sectors than others</a:t>
            </a:r>
          </a:p>
          <a:p>
            <a:pPr lvl="0"/>
            <a:r>
              <a:rPr lang="en-GB" dirty="0"/>
              <a:t>Culture of decision making (among licensing officers) inclined to conciliation </a:t>
            </a:r>
          </a:p>
          <a:p>
            <a:pPr lvl="0"/>
            <a:r>
              <a:rPr lang="en-GB" dirty="0"/>
              <a:t>Absence of political input to the process of marine decision-making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5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Marine Spatial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Approaches to Marine Planning</a:t>
            </a:r>
            <a:r>
              <a:rPr lang="en-US" sz="4000" dirty="0"/>
              <a:t>: 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Assessment of the progress and effectiveness of marine planning-reflections for the Blue Economy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Anne-Michelle Slater, University of Aberdeen </a:t>
            </a:r>
          </a:p>
          <a:p>
            <a:pPr marL="0" indent="0">
              <a:buNone/>
            </a:pPr>
            <a:r>
              <a:rPr lang="en-US" dirty="0"/>
              <a:t>Jim Claydon, Planning Consultant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777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Reflections on</a:t>
            </a:r>
            <a:r>
              <a:rPr lang="en-US" dirty="0"/>
              <a:t> effectiveness of marine planning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131455"/>
            <a:ext cx="11142000" cy="539441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en-GB" sz="4400" dirty="0">
                <a:latin typeface="Calibri Light"/>
                <a:cs typeface="Calibri Light"/>
              </a:rPr>
              <a:t>Marine Plans proved more complex to develop: data collection and engagement with stakeholders</a:t>
            </a:r>
          </a:p>
          <a:p>
            <a:pPr marL="0" lvl="0" indent="0">
              <a:lnSpc>
                <a:spcPct val="90000"/>
              </a:lnSpc>
              <a:buNone/>
            </a:pPr>
            <a:endParaRPr lang="en-GB" sz="4400" dirty="0">
              <a:latin typeface="Calibri Light"/>
              <a:cs typeface="Calibri Light"/>
            </a:endParaRPr>
          </a:p>
          <a:p>
            <a:pPr lvl="0">
              <a:lnSpc>
                <a:spcPct val="90000"/>
              </a:lnSpc>
            </a:pPr>
            <a:r>
              <a:rPr lang="en-GB" sz="4400" dirty="0">
                <a:latin typeface="Calibri Light"/>
                <a:cs typeface="Calibri Light"/>
              </a:rPr>
              <a:t>Diverse approaches among the different U.K. administrations allowed learning and comparisons but still in infancy</a:t>
            </a:r>
          </a:p>
          <a:p>
            <a:pPr lvl="0">
              <a:lnSpc>
                <a:spcPct val="90000"/>
              </a:lnSpc>
            </a:pPr>
            <a:endParaRPr lang="en-GB" sz="4400" dirty="0">
              <a:latin typeface="Calibri Light"/>
              <a:cs typeface="Calibri Light"/>
            </a:endParaRPr>
          </a:p>
          <a:p>
            <a:pPr lvl="0">
              <a:lnSpc>
                <a:spcPct val="90000"/>
              </a:lnSpc>
            </a:pPr>
            <a:r>
              <a:rPr lang="en-GB" sz="4400" dirty="0">
                <a:latin typeface="Calibri Light"/>
                <a:cs typeface="Calibri Light"/>
              </a:rPr>
              <a:t>English sequential regional approach allows for learning  from previous plans but raises consistency difficulties</a:t>
            </a:r>
          </a:p>
          <a:p>
            <a:pPr marL="0" lvl="0" indent="0">
              <a:lnSpc>
                <a:spcPct val="90000"/>
              </a:lnSpc>
              <a:buNone/>
            </a:pPr>
            <a:endParaRPr lang="en-GB" sz="4400" dirty="0">
              <a:latin typeface="Calibri Light"/>
              <a:cs typeface="Calibri Light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en-GB" sz="4400" dirty="0">
              <a:latin typeface="Calibri Light"/>
              <a:cs typeface="Calibri Light"/>
            </a:endParaRPr>
          </a:p>
          <a:p>
            <a:pPr>
              <a:lnSpc>
                <a:spcPct val="90000"/>
              </a:lnSpc>
            </a:pPr>
            <a:r>
              <a:rPr lang="en-US" sz="4400" dirty="0">
                <a:latin typeface="Calibri Light"/>
                <a:cs typeface="Calibri Light"/>
              </a:rPr>
              <a:t>Marine plan policies would benefit from legal challenge during adoption </a:t>
            </a:r>
            <a:r>
              <a:rPr lang="en-US" sz="4400" u="sng" dirty="0">
                <a:latin typeface="Calibri Light"/>
                <a:cs typeface="Calibri Light"/>
              </a:rPr>
              <a:t>and</a:t>
            </a:r>
            <a:r>
              <a:rPr lang="en-US" sz="4400" dirty="0">
                <a:latin typeface="Calibri Light"/>
                <a:cs typeface="Calibri Light"/>
              </a:rPr>
              <a:t> in application</a:t>
            </a:r>
          </a:p>
          <a:p>
            <a:pPr>
              <a:lnSpc>
                <a:spcPct val="90000"/>
              </a:lnSpc>
            </a:pPr>
            <a:endParaRPr lang="en-US" sz="4400" dirty="0">
              <a:latin typeface="Calibri Light"/>
              <a:cs typeface="Calibri Light"/>
            </a:endParaRPr>
          </a:p>
          <a:p>
            <a:pPr>
              <a:lnSpc>
                <a:spcPct val="90000"/>
              </a:lnSpc>
            </a:pPr>
            <a:r>
              <a:rPr lang="en-GB" sz="4400" dirty="0">
                <a:latin typeface="Calibri Light"/>
                <a:cs typeface="Calibri Light"/>
              </a:rPr>
              <a:t>Establishing first round of plans has released a new forward-looking comprehension of our seas and their future. </a:t>
            </a:r>
            <a:r>
              <a:rPr lang="en-GB" sz="4400" b="1" i="1" dirty="0">
                <a:latin typeface="Calibri Light"/>
                <a:cs typeface="Calibri Light"/>
              </a:rPr>
              <a:t>This is perhaps the greatest achievement of U.K. marine planning so far</a:t>
            </a:r>
            <a:r>
              <a:rPr lang="en-GB" sz="4400" i="1" dirty="0">
                <a:latin typeface="Calibri Light"/>
                <a:cs typeface="Calibri Light"/>
              </a:rPr>
              <a:t>.</a:t>
            </a:r>
            <a:endParaRPr lang="en-US" sz="4400" i="1" dirty="0">
              <a:latin typeface="Calibri Light"/>
              <a:cs typeface="Calibri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73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Anne-Michelle Slater</a:t>
            </a:r>
          </a:p>
          <a:p>
            <a:r>
              <a:rPr lang="en-GB" dirty="0"/>
              <a:t>School of Law</a:t>
            </a:r>
          </a:p>
          <a:p>
            <a:r>
              <a:rPr lang="en-GB" dirty="0"/>
              <a:t>University of Aberdeen </a:t>
            </a:r>
          </a:p>
          <a:p>
            <a:r>
              <a:rPr lang="en-GB" dirty="0">
                <a:hlinkClick r:id="rId2"/>
              </a:rPr>
              <a:t>a.m.slater@abdn.ac.uk</a:t>
            </a:r>
            <a:endParaRPr lang="en-GB" dirty="0"/>
          </a:p>
          <a:p>
            <a:r>
              <a:rPr lang="en-GB" dirty="0"/>
              <a:t>+44(0)1224272427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32611" y="2627864"/>
            <a:ext cx="37951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Cambria"/>
                <a:cs typeface="Cambria"/>
              </a:rPr>
              <a:t>Jim </a:t>
            </a:r>
            <a:r>
              <a:rPr lang="en-US" sz="2800" i="1" dirty="0" err="1">
                <a:solidFill>
                  <a:schemeClr val="accent2">
                    <a:lumMod val="75000"/>
                  </a:schemeClr>
                </a:solidFill>
                <a:latin typeface="Cambria"/>
                <a:cs typeface="Cambria"/>
              </a:rPr>
              <a:t>Claydon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Cambria"/>
              <a:cs typeface="Cambria"/>
            </a:endParaRPr>
          </a:p>
          <a:p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Cambria"/>
                <a:cs typeface="Cambria"/>
              </a:rPr>
              <a:t>Planning Consultant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latin typeface="Cambria"/>
                <a:cs typeface="Cambria"/>
              </a:rPr>
              <a:t>jim@jimclaydon.co.uk</a:t>
            </a:r>
            <a:endParaRPr lang="en-US" i="1" dirty="0">
              <a:solidFill>
                <a:schemeClr val="accent5">
                  <a:lumMod val="75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8931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C1653-CDC3-43DD-8ECB-96875A4F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C3B6C-7A99-4F37-8871-79BD76C04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Review: Marine Plans in the UK</a:t>
            </a:r>
          </a:p>
          <a:p>
            <a:r>
              <a:rPr lang="en-GB" sz="3600" dirty="0"/>
              <a:t>Context  implementation theory </a:t>
            </a:r>
          </a:p>
          <a:p>
            <a:pPr lvl="0"/>
            <a:r>
              <a:rPr lang="en-GB" sz="3600" dirty="0"/>
              <a:t>Marine licensing decisions   </a:t>
            </a:r>
          </a:p>
          <a:p>
            <a:pPr lvl="0"/>
            <a:r>
              <a:rPr lang="en-GB" sz="3600" dirty="0"/>
              <a:t>Exploration of use of policies in shaping marine licensing decisions - focus on Blue Economy</a:t>
            </a:r>
          </a:p>
          <a:p>
            <a:r>
              <a:rPr lang="en-GB" sz="3600" dirty="0"/>
              <a:t>Findings and Reflections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23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83FF0-E967-4984-AB4F-EBD2EC22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Plans Resulting from the MCAA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2AA24-58C4-415A-AED0-3F521B2A0E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600" dirty="0"/>
              <a:t>England: regional plans (inshore and offshore)</a:t>
            </a:r>
          </a:p>
          <a:p>
            <a:pPr lvl="1"/>
            <a:r>
              <a:rPr lang="en-GB" sz="3600" dirty="0"/>
              <a:t>East:  adopted 2014</a:t>
            </a:r>
          </a:p>
          <a:p>
            <a:pPr lvl="1"/>
            <a:r>
              <a:rPr lang="en-GB" sz="3600" dirty="0"/>
              <a:t> South: adopted 2018</a:t>
            </a:r>
          </a:p>
          <a:p>
            <a:r>
              <a:rPr lang="en-GB" sz="3600" dirty="0"/>
              <a:t>Scotland’s National Marine Plan (2015) - Reviewed 2018</a:t>
            </a:r>
          </a:p>
          <a:p>
            <a:r>
              <a:rPr lang="en-GB" sz="3600" dirty="0"/>
              <a:t>Welsh National Marine Plan: public consultation 17-18,</a:t>
            </a:r>
          </a:p>
          <a:p>
            <a:r>
              <a:rPr lang="en-GB" sz="3600" dirty="0"/>
              <a:t>Marine Plan for Northern Ireland: public consultation 2018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4937" r="5457" b="6598"/>
          <a:stretch/>
        </p:blipFill>
        <p:spPr>
          <a:xfrm>
            <a:off x="6557817" y="259200"/>
            <a:ext cx="4791365" cy="60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76E20-11B3-4B69-8B6E-021CB3C9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Regional Plans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C3335-10EE-49BC-9FAB-BF5F8D2528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200" dirty="0"/>
              <a:t>England: North East, North West, South West, South East - All progressing concurrently - Public consultation later in 2019</a:t>
            </a:r>
          </a:p>
          <a:p>
            <a:r>
              <a:rPr lang="en-GB" sz="3200" dirty="0"/>
              <a:t>No regional plans proposed for Northern Ireland or Wales  </a:t>
            </a:r>
          </a:p>
          <a:p>
            <a:r>
              <a:rPr lang="en-GB" sz="3200" dirty="0"/>
              <a:t>Eleven Scottish Marine regions : Marine Planning Partnerships</a:t>
            </a:r>
          </a:p>
          <a:p>
            <a:pPr lvl="1"/>
            <a:r>
              <a:rPr lang="en-GB" sz="3200" dirty="0"/>
              <a:t>Shetland</a:t>
            </a:r>
          </a:p>
          <a:p>
            <a:pPr lvl="1"/>
            <a:r>
              <a:rPr lang="en-GB" sz="3200" dirty="0"/>
              <a:t>Clyde </a:t>
            </a:r>
          </a:p>
          <a:p>
            <a:pPr lvl="1"/>
            <a:r>
              <a:rPr lang="en-GB" sz="3200" dirty="0"/>
              <a:t>Pentland Firth and Orkney Waters Marine Spatial Plan (non statutory)    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3623" r="5237" b="17678"/>
          <a:stretch/>
        </p:blipFill>
        <p:spPr>
          <a:xfrm>
            <a:off x="6407726" y="259201"/>
            <a:ext cx="4953001" cy="59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7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Imperative (Background to 2009 MCAA)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054386"/>
            <a:ext cx="11142000" cy="5108814"/>
          </a:xfrm>
        </p:spPr>
        <p:txBody>
          <a:bodyPr>
            <a:normAutofit/>
          </a:bodyPr>
          <a:lstStyle/>
          <a:p>
            <a:r>
              <a:rPr lang="en-US" sz="3200" dirty="0"/>
              <a:t>Marine Renewable Energy and other economic pressures around the UK coasts;  </a:t>
            </a:r>
            <a:r>
              <a:rPr lang="en-US" sz="3200" dirty="0" err="1"/>
              <a:t>eg</a:t>
            </a:r>
            <a:r>
              <a:rPr lang="en-US" sz="3200" dirty="0"/>
              <a:t> cabling </a:t>
            </a:r>
          </a:p>
          <a:p>
            <a:r>
              <a:rPr lang="en-US" sz="3200" dirty="0"/>
              <a:t>2008 Planning Act </a:t>
            </a:r>
            <a:r>
              <a:rPr lang="mr-IN" sz="3200" dirty="0"/>
              <a:t>–</a:t>
            </a:r>
            <a:r>
              <a:rPr lang="en-US" sz="3200" dirty="0"/>
              <a:t> Nationally Significant Infrastructure (offshore wind &amp; tidal energy, ports, nuclear, carbon capture and storage) in England and Wales (terrestrial &amp; marine)</a:t>
            </a:r>
          </a:p>
          <a:p>
            <a:r>
              <a:rPr lang="en-US" sz="3200" dirty="0"/>
              <a:t>Scotland </a:t>
            </a:r>
            <a:r>
              <a:rPr lang="mr-IN" sz="3200" dirty="0"/>
              <a:t>–</a:t>
            </a:r>
            <a:r>
              <a:rPr lang="en-US" sz="3200" dirty="0"/>
              <a:t> Aquaculture, planning powers of LAs extended to cover shell &amp; finfish farming inshore</a:t>
            </a:r>
          </a:p>
          <a:p>
            <a:r>
              <a:rPr lang="en-US" sz="3200" dirty="0"/>
              <a:t>Complementing environmental and social imperatives</a:t>
            </a:r>
          </a:p>
          <a:p>
            <a:r>
              <a:rPr lang="en-US" sz="3200" dirty="0"/>
              <a:t>Comparable pressures in other jurisdictions </a:t>
            </a:r>
          </a:p>
        </p:txBody>
      </p:sp>
    </p:spTree>
    <p:extLst>
      <p:ext uri="{BB962C8B-B14F-4D97-AF65-F5344CB8AC3E}">
        <p14:creationId xmlns:p14="http://schemas.microsoft.com/office/powerpoint/2010/main" val="289483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Offshore Wind Farms in UK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500400" y="1047964"/>
            <a:ext cx="5378400" cy="51152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/>
              <a:t>33 OWF in operation, 3 under construction, 12 with consent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Of those operational 2,016  </a:t>
            </a:r>
            <a:r>
              <a:rPr lang="en-GB" sz="2400" dirty="0" err="1"/>
              <a:t>turbs</a:t>
            </a:r>
            <a:r>
              <a:rPr lang="en-GB" sz="2400" dirty="0"/>
              <a:t>, 8,483 MW capacity, 4.2MW </a:t>
            </a:r>
            <a:r>
              <a:rPr lang="en-GB" sz="2400" dirty="0" err="1"/>
              <a:t>ave</a:t>
            </a:r>
            <a:r>
              <a:rPr lang="en-GB" sz="2400" dirty="0"/>
              <a:t>/</a:t>
            </a:r>
            <a:r>
              <a:rPr lang="en-GB" sz="2400" dirty="0" err="1"/>
              <a:t>turb</a:t>
            </a:r>
            <a:endParaRPr lang="en-GB" sz="2400" dirty="0"/>
          </a:p>
          <a:p>
            <a:pPr marL="0" indent="0">
              <a:buNone/>
            </a:pPr>
            <a:r>
              <a:rPr lang="en-GB" sz="2400" dirty="0" err="1"/>
              <a:t>Walney</a:t>
            </a:r>
            <a:r>
              <a:rPr lang="en-GB" sz="2400" dirty="0"/>
              <a:t> Extension (E+W) - 87 </a:t>
            </a:r>
            <a:r>
              <a:rPr lang="en-GB" sz="2400" dirty="0" err="1"/>
              <a:t>Turbs</a:t>
            </a:r>
            <a:r>
              <a:rPr lang="en-GB" sz="2400" dirty="0"/>
              <a:t>, 659MW,</a:t>
            </a:r>
          </a:p>
          <a:p>
            <a:pPr marL="0" indent="0">
              <a:buNone/>
            </a:pPr>
            <a:r>
              <a:rPr lang="en-GB" sz="2400" dirty="0"/>
              <a:t>7.5 MW </a:t>
            </a:r>
            <a:r>
              <a:rPr lang="en-GB" sz="2400" dirty="0" err="1"/>
              <a:t>ave</a:t>
            </a:r>
            <a:r>
              <a:rPr lang="en-GB" sz="2400" dirty="0"/>
              <a:t>/</a:t>
            </a:r>
            <a:r>
              <a:rPr lang="en-GB" sz="2400"/>
              <a:t>turb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Of those consented &amp; under-construction 1639 </a:t>
            </a:r>
            <a:r>
              <a:rPr lang="en-GB" sz="2400" dirty="0" err="1"/>
              <a:t>turbs</a:t>
            </a:r>
            <a:r>
              <a:rPr lang="en-GB" sz="2400" dirty="0"/>
              <a:t>, 15,024MW, 9.2 MW </a:t>
            </a:r>
            <a:r>
              <a:rPr lang="en-GB" sz="2400" dirty="0" err="1"/>
              <a:t>ave</a:t>
            </a:r>
            <a:r>
              <a:rPr lang="en-GB" sz="2400" dirty="0"/>
              <a:t>/</a:t>
            </a:r>
            <a:r>
              <a:rPr lang="en-GB" sz="2400" dirty="0" err="1"/>
              <a:t>turb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/>
              <a:t>DoggerBank</a:t>
            </a:r>
            <a:r>
              <a:rPr lang="en-GB" sz="2400" dirty="0"/>
              <a:t>/Sofia (2) –500 </a:t>
            </a:r>
            <a:r>
              <a:rPr lang="en-GB" sz="2400" dirty="0" err="1"/>
              <a:t>turbs</a:t>
            </a:r>
            <a:r>
              <a:rPr lang="en-GB" sz="2400" dirty="0"/>
              <a:t>, 5,000MW, 10.0 MW </a:t>
            </a:r>
            <a:r>
              <a:rPr lang="en-GB" sz="2400" dirty="0" err="1"/>
              <a:t>ave</a:t>
            </a:r>
            <a:r>
              <a:rPr lang="en-GB" sz="2400" dirty="0"/>
              <a:t>/</a:t>
            </a:r>
            <a:r>
              <a:rPr lang="en-GB" sz="2400" dirty="0" err="1"/>
              <a:t>turb</a:t>
            </a:r>
            <a:endParaRPr lang="en-GB" sz="2400" dirty="0"/>
          </a:p>
          <a:p>
            <a:pPr marL="0" indent="0">
              <a:buNone/>
            </a:pPr>
            <a:endParaRPr lang="en-GB" sz="1600" dirty="0">
              <a:solidFill>
                <a:srgbClr val="0066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0066FF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66FF"/>
                </a:solidFill>
              </a:rPr>
              <a:t>Source – Renewable UK  &amp; Planning Portal</a:t>
            </a:r>
          </a:p>
        </p:txBody>
      </p:sp>
      <p:pic>
        <p:nvPicPr>
          <p:cNvPr id="8" name="Picture 2" descr="http://www.propertyweek.com/Journals/Graphic/f/f/j/060_PROPWK03v2-2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-11174" r="-11174"/>
          <a:stretch>
            <a:fillRect/>
          </a:stretch>
        </p:blipFill>
        <p:spPr bwMode="auto">
          <a:xfrm>
            <a:off x="6522951" y="801688"/>
            <a:ext cx="5669048" cy="5360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198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Offshore Renewables (PINS)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400" y="907200"/>
            <a:ext cx="5378400" cy="5256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(In England&amp; Wales since 2013 - subject to NSIP Process where NPS is pre-eminent) </a:t>
            </a:r>
          </a:p>
        </p:txBody>
      </p:sp>
      <p:pic>
        <p:nvPicPr>
          <p:cNvPr id="5" name="Content Placeholder 4" descr="GreatYarmouth_windfarm_map960x700vsmall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3" r="8730"/>
          <a:stretch/>
        </p:blipFill>
        <p:spPr>
          <a:xfrm>
            <a:off x="7248769" y="475528"/>
            <a:ext cx="4393955" cy="5687059"/>
          </a:xfrm>
        </p:spPr>
      </p:pic>
      <p:sp>
        <p:nvSpPr>
          <p:cNvPr id="6" name="Rectangle 5"/>
          <p:cNvSpPr/>
          <p:nvPr/>
        </p:nvSpPr>
        <p:spPr>
          <a:xfrm>
            <a:off x="500400" y="2156668"/>
            <a:ext cx="478162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latin typeface="Calibri Light"/>
              <a:cs typeface="Calibri Light"/>
            </a:endParaRPr>
          </a:p>
          <a:p>
            <a:r>
              <a:rPr lang="en-GB" sz="2800" dirty="0">
                <a:latin typeface="Calibri Light"/>
                <a:cs typeface="Calibri Light"/>
              </a:rPr>
              <a:t>Applications notified</a:t>
            </a:r>
          </a:p>
          <a:p>
            <a:r>
              <a:rPr lang="en-GB" sz="2800" dirty="0">
                <a:latin typeface="Calibri Light"/>
                <a:cs typeface="Calibri Light"/>
              </a:rPr>
              <a:t>21 OSW+ (4 Tidal Lagoons) </a:t>
            </a:r>
          </a:p>
          <a:p>
            <a:endParaRPr lang="en-GB" sz="2800" dirty="0">
              <a:latin typeface="Calibri Light"/>
              <a:cs typeface="Calibri Light"/>
            </a:endParaRPr>
          </a:p>
          <a:p>
            <a:r>
              <a:rPr lang="en-GB" sz="2800" dirty="0">
                <a:latin typeface="Calibri Light"/>
                <a:cs typeface="Calibri Light"/>
              </a:rPr>
              <a:t>5+(3) pre-app/exam</a:t>
            </a:r>
          </a:p>
          <a:p>
            <a:endParaRPr lang="en-GB" sz="2800" dirty="0">
              <a:latin typeface="Calibri Light"/>
              <a:cs typeface="Calibri Light"/>
            </a:endParaRPr>
          </a:p>
          <a:p>
            <a:r>
              <a:rPr lang="en-GB" sz="2800" dirty="0">
                <a:latin typeface="Calibri Light"/>
                <a:cs typeface="Calibri Light"/>
              </a:rPr>
              <a:t>15+(1) permitted </a:t>
            </a:r>
          </a:p>
          <a:p>
            <a:endParaRPr lang="en-GB" sz="2800" dirty="0">
              <a:latin typeface="Calibri Light"/>
              <a:cs typeface="Calibri Light"/>
            </a:endParaRPr>
          </a:p>
          <a:p>
            <a:r>
              <a:rPr lang="en-GB" sz="2800" dirty="0">
                <a:latin typeface="Calibri Light"/>
                <a:cs typeface="Calibri Light"/>
              </a:rPr>
              <a:t>1+(0) refused</a:t>
            </a:r>
          </a:p>
          <a:p>
            <a:pPr lvl="1">
              <a:buNone/>
            </a:pPr>
            <a:r>
              <a:rPr lang="en-GB" sz="2000" dirty="0"/>
              <a:t>  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48769" y="6162587"/>
            <a:ext cx="4393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366FF"/>
                </a:solidFill>
              </a:rPr>
              <a:t>Source </a:t>
            </a:r>
            <a:r>
              <a:rPr lang="mr-IN" sz="1600" dirty="0">
                <a:solidFill>
                  <a:srgbClr val="3366FF"/>
                </a:solidFill>
              </a:rPr>
              <a:t>–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err="1">
                <a:solidFill>
                  <a:srgbClr val="3366FF"/>
                </a:solidFill>
              </a:rPr>
              <a:t>Gt</a:t>
            </a:r>
            <a:r>
              <a:rPr lang="en-US" sz="1600" dirty="0">
                <a:solidFill>
                  <a:srgbClr val="3366FF"/>
                </a:solidFill>
              </a:rPr>
              <a:t> Yarmouth DC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0" y="6250797"/>
            <a:ext cx="1295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Source - PINS </a:t>
            </a:r>
          </a:p>
        </p:txBody>
      </p:sp>
    </p:spTree>
    <p:extLst>
      <p:ext uri="{BB962C8B-B14F-4D97-AF65-F5344CB8AC3E}">
        <p14:creationId xmlns:p14="http://schemas.microsoft.com/office/powerpoint/2010/main" val="231180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Aquaculture in Scotland ( Farmed Atlantic Salmon)</a:t>
            </a:r>
          </a:p>
        </p:txBody>
      </p:sp>
      <p:pic>
        <p:nvPicPr>
          <p:cNvPr id="4" name="Content Placeholder 3" descr="car_aquaculture_licenses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90" r="-20190"/>
          <a:stretch/>
        </p:blipFill>
        <p:spPr>
          <a:xfrm>
            <a:off x="262268" y="907200"/>
            <a:ext cx="6186968" cy="546639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Scotland largest EU producer</a:t>
            </a:r>
          </a:p>
          <a:p>
            <a:r>
              <a:rPr lang="en-US" dirty="0"/>
              <a:t>Top 3: worldwide</a:t>
            </a:r>
          </a:p>
          <a:p>
            <a:pPr lvl="1"/>
            <a:r>
              <a:rPr lang="en-US" sz="2400" dirty="0"/>
              <a:t>Norway</a:t>
            </a:r>
          </a:p>
          <a:p>
            <a:pPr lvl="1"/>
            <a:r>
              <a:rPr lang="en-US" sz="2400" dirty="0"/>
              <a:t>Chile</a:t>
            </a:r>
          </a:p>
          <a:p>
            <a:r>
              <a:rPr lang="en-US" dirty="0"/>
              <a:t>2016: 162 817 </a:t>
            </a:r>
            <a:r>
              <a:rPr lang="en-US" dirty="0" err="1"/>
              <a:t>tonnes</a:t>
            </a:r>
            <a:r>
              <a:rPr lang="en-US" dirty="0"/>
              <a:t> </a:t>
            </a:r>
          </a:p>
          <a:p>
            <a:r>
              <a:rPr lang="en-US" dirty="0"/>
              <a:t>Top food export for Scotland</a:t>
            </a:r>
          </a:p>
          <a:p>
            <a:r>
              <a:rPr lang="en-US" dirty="0"/>
              <a:t>2020 Industry target: 210 000 </a:t>
            </a:r>
            <a:r>
              <a:rPr lang="en-US" dirty="0" err="1"/>
              <a:t>tonnes</a:t>
            </a:r>
            <a:r>
              <a:rPr lang="en-US" dirty="0"/>
              <a:t> </a:t>
            </a:r>
          </a:p>
          <a:p>
            <a:r>
              <a:rPr lang="en-US" dirty="0"/>
              <a:t>Sustainable growth supported by Scotland’s Marine Plan (2015) </a:t>
            </a:r>
          </a:p>
        </p:txBody>
      </p:sp>
    </p:spTree>
    <p:extLst>
      <p:ext uri="{BB962C8B-B14F-4D97-AF65-F5344CB8AC3E}">
        <p14:creationId xmlns:p14="http://schemas.microsoft.com/office/powerpoint/2010/main" val="267804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oA Staff Theme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AB1A24"/>
      </a:accent1>
      <a:accent2>
        <a:srgbClr val="D09B1A"/>
      </a:accent2>
      <a:accent3>
        <a:srgbClr val="FFDD00"/>
      </a:accent3>
      <a:accent4>
        <a:srgbClr val="5C284F"/>
      </a:accent4>
      <a:accent5>
        <a:srgbClr val="224597"/>
      </a:accent5>
      <a:accent6>
        <a:srgbClr val="AB1A24"/>
      </a:accent6>
      <a:hlink>
        <a:srgbClr val="224597"/>
      </a:hlink>
      <a:folHlink>
        <a:srgbClr val="5C2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ff Alumni Corporate Public Template.potx" id="{25B8CF5B-5194-4845-8CBA-1F4789B5AAD9}" vid="{E676D493-B6C8-46E0-BF0B-AA1E093DA1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Staff Alumni Corporate Public Template (1)</Template>
  <TotalTime>0</TotalTime>
  <Words>1154</Words>
  <Application>Microsoft Office PowerPoint</Application>
  <PresentationFormat>Widescreen</PresentationFormat>
  <Paragraphs>152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Office Theme</vt:lpstr>
      <vt:lpstr>Marine Spatial Planning     ECTP Biennial Conference   </vt:lpstr>
      <vt:lpstr>Marine Spatial Planning</vt:lpstr>
      <vt:lpstr>Overview</vt:lpstr>
      <vt:lpstr>Plans Resulting from the MCAA </vt:lpstr>
      <vt:lpstr>Regional Plans </vt:lpstr>
      <vt:lpstr>Economic Imperative (Background to 2009 MCAA)</vt:lpstr>
      <vt:lpstr>Offshore Wind Farms in UK</vt:lpstr>
      <vt:lpstr>Offshore Renewables (PINS)</vt:lpstr>
      <vt:lpstr>Aquaculture in Scotland ( Farmed Atlantic Salmon)</vt:lpstr>
      <vt:lpstr>Implementation of marine plan policy in UK Section 58 MCAA</vt:lpstr>
      <vt:lpstr>Renewable Energy and Aquaculture policy implementation – A comparison with Norway</vt:lpstr>
      <vt:lpstr>Research Question</vt:lpstr>
      <vt:lpstr>Implementation theory </vt:lpstr>
      <vt:lpstr>Our application of implementation theory </vt:lpstr>
      <vt:lpstr>PowerPoint Presentation</vt:lpstr>
      <vt:lpstr>Method</vt:lpstr>
      <vt:lpstr> Initial Findings of Research Project </vt:lpstr>
      <vt:lpstr>Further Findings of Research</vt:lpstr>
      <vt:lpstr>Conclusions to Research</vt:lpstr>
      <vt:lpstr>Reflections on effectiveness of marine planning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2019-06-04T09:53:32Z</dcterms:created>
  <dcterms:modified xsi:type="dcterms:W3CDTF">2019-09-08T15:23:34Z</dcterms:modified>
  <cp:contentStatus/>
</cp:coreProperties>
</file>