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74" r:id="rId4"/>
    <p:sldId id="272" r:id="rId5"/>
    <p:sldId id="275" r:id="rId6"/>
    <p:sldId id="276" r:id="rId7"/>
    <p:sldId id="280" r:id="rId8"/>
    <p:sldId id="277" r:id="rId9"/>
    <p:sldId id="278" r:id="rId10"/>
    <p:sldId id="281" r:id="rId11"/>
    <p:sldId id="279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82302" autoAdjust="0"/>
  </p:normalViewPr>
  <p:slideViewPr>
    <p:cSldViewPr snapToGrid="0">
      <p:cViewPr>
        <p:scale>
          <a:sx n="65" d="100"/>
          <a:sy n="65" d="100"/>
        </p:scale>
        <p:origin x="3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579EE-23ED-42E1-84B4-6635071D713F}" type="datetimeFigureOut">
              <a:rPr lang="sl-SI" smtClean="0"/>
              <a:t>11.9.2019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82EF1-81F3-4C44-B17A-8761855BADD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876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82EF1-81F3-4C44-B17A-8761855BADD7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371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82EF1-81F3-4C44-B17A-8761855BADD7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109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82EF1-81F3-4C44-B17A-8761855BADD7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2739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82EF1-81F3-4C44-B17A-8761855BADD7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666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1" y="4896853"/>
            <a:ext cx="11472332" cy="156811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4000">
                <a:latin typeface="Roboto" pitchFamily="2" charset="0"/>
                <a:ea typeface="Robot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Podnaslov</a:t>
            </a:r>
            <a:r>
              <a:rPr lang="en-US" dirty="0"/>
              <a:t> </a:t>
            </a:r>
            <a:r>
              <a:rPr lang="en-US" dirty="0" err="1"/>
              <a:t>predstavitve</a:t>
            </a:r>
            <a:endParaRPr lang="sl-SI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1001" y="1275347"/>
            <a:ext cx="11472332" cy="3380874"/>
          </a:xfrm>
        </p:spPr>
        <p:txBody>
          <a:bodyPr lIns="0" tIns="0" rIns="0" bIns="0"/>
          <a:lstStyle>
            <a:lvl1pPr>
              <a:defRPr sz="9600"/>
            </a:lvl1pPr>
          </a:lstStyle>
          <a:p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predstavitve</a:t>
            </a:r>
            <a:endParaRPr lang="sl-SI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2" y="53166"/>
            <a:ext cx="2323392" cy="1162926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chemeClr val="bg1">
                <a:alpha val="99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033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2" y="53166"/>
            <a:ext cx="2323392" cy="1162926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chemeClr val="bg1">
                <a:alpha val="99000"/>
              </a:scheme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naslov</a:t>
            </a:r>
            <a:endParaRPr lang="sl-S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2038349"/>
            <a:ext cx="11472863" cy="4442661"/>
          </a:xfrm>
        </p:spPr>
        <p:txBody>
          <a:bodyPr/>
          <a:lstStyle>
            <a:lvl1pPr marL="0" indent="0">
              <a:buSzPct val="80000"/>
              <a:buNone/>
              <a:defRPr baseline="0"/>
            </a:lvl1pPr>
            <a:lvl2pPr marL="457200" indent="0">
              <a:buSzPct val="80000"/>
              <a:buNone/>
              <a:defRPr/>
            </a:lvl2pPr>
            <a:lvl3pPr marL="914400" indent="0">
              <a:buSzPct val="80000"/>
              <a:buNone/>
              <a:defRPr/>
            </a:lvl3pPr>
            <a:lvl4pPr marL="1371600" indent="0">
              <a:buSzPct val="80000"/>
              <a:buNone/>
              <a:defRPr/>
            </a:lvl4pPr>
            <a:lvl5pPr marL="1828800" indent="0">
              <a:buSzPct val="80000"/>
              <a:buNone/>
              <a:defRPr/>
            </a:lvl5pPr>
          </a:lstStyle>
          <a:p>
            <a:pPr lvl="0"/>
            <a:r>
              <a:rPr lang="en-US" dirty="0" err="1"/>
              <a:t>Vsebina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Vsebina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Vsebina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Vsebina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Vsebina</a:t>
            </a:r>
            <a:r>
              <a:rPr lang="en-US" dirty="0"/>
              <a:t> 5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8940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"/>
            <a:ext cx="12192000" cy="6231657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Fotka</a:t>
            </a:r>
            <a:endParaRPr lang="sl-SI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81001" y="6376034"/>
            <a:ext cx="11472332" cy="281440"/>
          </a:xfrm>
        </p:spPr>
        <p:txBody>
          <a:bodyPr anchor="ctr"/>
          <a:lstStyle>
            <a:lvl1pPr>
              <a:defRPr sz="1800" b="0" i="0" baseline="0"/>
            </a:lvl1pPr>
          </a:lstStyle>
          <a:p>
            <a:r>
              <a:rPr lang="sl-SI" dirty="0"/>
              <a:t>Slika X: Vsebina slike X (avtor: ime, priimek)</a:t>
            </a:r>
          </a:p>
        </p:txBody>
      </p:sp>
    </p:spTree>
    <p:extLst>
      <p:ext uri="{BB962C8B-B14F-4D97-AF65-F5344CB8AC3E}">
        <p14:creationId xmlns:p14="http://schemas.microsoft.com/office/powerpoint/2010/main" val="307394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n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2" y="53166"/>
            <a:ext cx="2323392" cy="1162926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chemeClr val="bg1">
                <a:alpha val="99000"/>
              </a:schemeClr>
            </a:outerShdw>
          </a:effectLst>
        </p:spPr>
      </p:pic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381001" y="1186922"/>
            <a:ext cx="11472332" cy="6779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naslov</a:t>
            </a:r>
            <a:endParaRPr lang="sl-SI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2038349"/>
            <a:ext cx="4447674" cy="4442661"/>
          </a:xfrm>
        </p:spPr>
        <p:txBody>
          <a:bodyPr/>
          <a:lstStyle>
            <a:lvl1pPr marL="0" indent="0">
              <a:buSzPct val="80000"/>
              <a:buNone/>
              <a:defRPr baseline="0"/>
            </a:lvl1pPr>
            <a:lvl2pPr marL="457200" indent="0">
              <a:buSzPct val="80000"/>
              <a:buNone/>
              <a:defRPr/>
            </a:lvl2pPr>
            <a:lvl3pPr marL="914400" indent="0">
              <a:buSzPct val="80000"/>
              <a:buNone/>
              <a:defRPr/>
            </a:lvl3pPr>
            <a:lvl4pPr marL="1371600" indent="0">
              <a:buSzPct val="80000"/>
              <a:buNone/>
              <a:defRPr/>
            </a:lvl4pPr>
            <a:lvl5pPr marL="1828800" indent="0">
              <a:buSzPct val="80000"/>
              <a:buNone/>
              <a:defRPr/>
            </a:lvl5pPr>
          </a:lstStyle>
          <a:p>
            <a:pPr lvl="0"/>
            <a:r>
              <a:rPr lang="en-US" dirty="0" err="1"/>
              <a:t>Vsebina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Vsebina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Vsebina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Vsebina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Vsebina</a:t>
            </a:r>
            <a:r>
              <a:rPr lang="en-US" dirty="0"/>
              <a:t> 5</a:t>
            </a:r>
            <a:endParaRPr lang="sl-SI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828676" y="2038349"/>
            <a:ext cx="7024658" cy="4054107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Fotka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829175" y="6092825"/>
            <a:ext cx="7024688" cy="388938"/>
          </a:xfrm>
        </p:spPr>
        <p:txBody>
          <a:bodyPr/>
          <a:lstStyle>
            <a:lvl1pPr>
              <a:defRPr sz="1800"/>
            </a:lvl1pPr>
          </a:lstStyle>
          <a:p>
            <a:r>
              <a:rPr lang="sl-SI" dirty="0"/>
              <a:t>Slika X: Vsebina slike X (avtor: ime, priimek)</a:t>
            </a:r>
          </a:p>
        </p:txBody>
      </p:sp>
    </p:spTree>
    <p:extLst>
      <p:ext uri="{BB962C8B-B14F-4D97-AF65-F5344CB8AC3E}">
        <p14:creationId xmlns:p14="http://schemas.microsoft.com/office/powerpoint/2010/main" val="314810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1186922"/>
            <a:ext cx="11472332" cy="6779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err="1"/>
              <a:t>Roboto</a:t>
            </a:r>
            <a:r>
              <a:rPr lang="en-US" dirty="0"/>
              <a:t> bold 40</a:t>
            </a:r>
            <a:endParaRPr lang="sl-S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81001" y="2093495"/>
            <a:ext cx="11472332" cy="4262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434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Roboto" pitchFamily="2" charset="0"/>
          <a:ea typeface="Roboto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>
            <a:clrChange>
              <a:clrFrom>
                <a:srgbClr val="D6DAC0"/>
              </a:clrFrom>
              <a:clrTo>
                <a:srgbClr val="D6DAC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8" b="5007"/>
          <a:stretch/>
        </p:blipFill>
        <p:spPr bwMode="auto">
          <a:xfrm>
            <a:off x="-70104" y="970545"/>
            <a:ext cx="12262104" cy="5302436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1" y="4843848"/>
            <a:ext cx="11472332" cy="1647568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Barbara Kostanjšek </a:t>
            </a:r>
          </a:p>
          <a:p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student,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of Ljubljana, Biotechnical Faculty, Department of Landscape Architecture </a:t>
            </a: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E-mail: barbara.kostanjsek@bf.uni-lj.si</a:t>
            </a: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Phone: +386 1 320 30 78</a:t>
            </a: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8324" y="1275347"/>
            <a:ext cx="11726467" cy="1869297"/>
          </a:xfrm>
        </p:spPr>
        <p:txBody>
          <a:bodyPr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Evaluation of the rural-urban fringes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 tool for spatial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planning:</a:t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Case study in Ljubljana,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Slovenia</a:t>
            </a:r>
            <a:endParaRPr lang="sl-SI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8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  <a:endParaRPr lang="sl-SI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800" smtClean="0">
                <a:latin typeface="Arial" panose="020B0604020202020204" pitchFamily="34" charset="0"/>
                <a:cs typeface="Arial" panose="020B0604020202020204" pitchFamily="34" charset="0"/>
              </a:rPr>
              <a:t>urrent 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spatial planning 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models 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improved through VIA since it reveals visual 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deficiencies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and impact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economic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zones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not represented in the EIA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thus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not sufficiently supporting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protection. </a:t>
            </a:r>
            <a:endParaRPr lang="sl-S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scope for possible improvements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from:</a:t>
            </a:r>
          </a:p>
          <a:p>
            <a:pPr marL="342900" indent="-342900">
              <a:buAutoNum type="arabicParenBoth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phase -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planning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and relevant studies - </a:t>
            </a:r>
            <a:r>
              <a:rPr lang="sl-SI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phase or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measures for reducing visual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degradation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l-SI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mitigation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preventing/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reducing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visual degradation of urban-rural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edges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by economic zones:</a:t>
            </a:r>
            <a:b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brownfield instead of greenfield investments</a:t>
            </a:r>
            <a:b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reducing visibility of zones: 80% of the edges greened</a:t>
            </a:r>
            <a:b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structurally diverse, smaller built elements</a:t>
            </a:r>
            <a:b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greater participation of local inhabitants – workshops, focus groups etc.</a:t>
            </a: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sl-SI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appearance of RUF (notably economic zones) must become subject of more importance and comprehensive treatment</a:t>
            </a:r>
          </a:p>
          <a:p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Inclusion and integration of VIAs, visibility studies, visual analyses of landscapes and vulnerability studies into the EIAs, environmental protection policies, supporting documents</a:t>
            </a:r>
          </a:p>
          <a:p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Urban planning solutions, design of economic zones – reduction of visible exposure, size of buildings, increase of the share of green areas)</a:t>
            </a:r>
          </a:p>
          <a:p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Better design – better reputation of the economic zone,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less pronounced sense of generic space,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improved net use of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endParaRPr lang="sl-S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Greater consideration on governance level responsible for strategic planning of areas of economic interest</a:t>
            </a:r>
          </a:p>
        </p:txBody>
      </p:sp>
    </p:spTree>
    <p:extLst>
      <p:ext uri="{BB962C8B-B14F-4D97-AF65-F5344CB8AC3E}">
        <p14:creationId xmlns:p14="http://schemas.microsoft.com/office/powerpoint/2010/main" val="42067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sl-SI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381001" y="2051222"/>
            <a:ext cx="11472332" cy="44401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RUF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(rural-urban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under pressure of greenfield investments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EIAs lack considerations of visual impacts 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)relevance of existing assessment models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Identity and role of the RUL is at risk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Aim of the research: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of the Ljubljana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Vič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economic zone’s visual impact by </a:t>
            </a:r>
            <a:r>
              <a:rPr lang="en-GB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situ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method 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Verification </a:t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whether (and to what extent) the 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visual impact assessment (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can improve current spatial planning models</a:t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relevance of current management and protection models</a:t>
            </a:r>
          </a:p>
          <a:p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endParaRPr lang="sl-SI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381001" y="2051222"/>
            <a:ext cx="11472332" cy="44401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RUF </a:t>
            </a:r>
            <a:r>
              <a:rPr lang="en-GB" sz="1800" smtClean="0">
                <a:latin typeface="Arial" panose="020B0604020202020204" pitchFamily="34" charset="0"/>
                <a:cs typeface="Arial" panose="020B0604020202020204" pitchFamily="34" charset="0"/>
              </a:rPr>
              <a:t>under pressure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l-SI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1800" i="1" smtClean="0">
                <a:latin typeface="Arial" panose="020B0604020202020204" pitchFamily="34" charset="0"/>
                <a:cs typeface="Arial" panose="020B0604020202020204" pitchFamily="34" charset="0"/>
              </a:rPr>
              <a:t>apart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from foreign market forces, a result of weak or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unadequate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spatial planning and subsidies for </a:t>
            </a:r>
            <a:r>
              <a:rPr lang="en-US" sz="1800" i="1">
                <a:latin typeface="Arial" panose="020B0604020202020204" pitchFamily="34" charset="0"/>
                <a:cs typeface="Arial" panose="020B0604020202020204" pitchFamily="34" charset="0"/>
              </a:rPr>
              <a:t>land </a:t>
            </a:r>
            <a:r>
              <a:rPr lang="en-US" sz="1800" i="1" smtClean="0"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Colsaet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Laurans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Levrel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2018). </a:t>
            </a:r>
            <a:endParaRPr lang="sl-S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Collapse of urban centers, outflow of commercial functions, sealing soils</a:t>
            </a:r>
          </a:p>
          <a:p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Placement of economic zones is inadequately regulated on the municipal level – in Slovenia, Czech Republic</a:t>
            </a:r>
          </a:p>
          <a:p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Slovenian Spatial Planning Act (2017): </a:t>
            </a:r>
            <a:b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only regulates retail areas &gt;5000m</a:t>
            </a:r>
            <a:r>
              <a:rPr lang="sl-SI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and economic zones &gt;10ha</a:t>
            </a:r>
            <a:b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vulnerability studies, visual impact assessments, other studies are not mandatory</a:t>
            </a:r>
          </a:p>
          <a:p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Policy regulations lack direct measures for mitigation/prevention of visual degradation due to the size, shape, material, location or number of interventions </a:t>
            </a:r>
          </a:p>
          <a:p>
            <a:endParaRPr lang="sl-SI" sz="18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2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Subject background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1"/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arenR"/>
            </a:pP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 is lacking! 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 determine visual impacts of spatial interventions, which is the cause EIAs are: </a:t>
            </a:r>
            <a:b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prepared in different, non-uniform, comprehensible ways </a:t>
            </a:r>
            <a:b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not using the tools to provide adequate evaluations</a:t>
            </a:r>
            <a:r>
              <a:rPr lang="sl-SI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directly and uncritically summing up spatial information</a:t>
            </a:r>
            <a:b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Establishment of economic zones subjected to:</a:t>
            </a:r>
            <a:b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li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beralist concept of spatial planning</a:t>
            </a:r>
            <a:b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l-SI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economy</a:t>
            </a:r>
          </a:p>
          <a:p>
            <a:pPr marL="342900" indent="-342900">
              <a:buAutoNum type="arabicParenR"/>
            </a:pP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Tendency towards continuation of:</a:t>
            </a:r>
            <a:b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structural transformation of industrial zones to economic zones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further greenfield development</a:t>
            </a:r>
          </a:p>
          <a:p>
            <a:pPr marL="342900" indent="-342900">
              <a:buAutoNum type="arabicParenR"/>
            </a:pP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Protected areas are at risk – in this case, the wetlands of the Landscape park</a:t>
            </a:r>
            <a:b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no special attention is given to the visual impacts on the area (or other protected areas in the country)</a:t>
            </a:r>
          </a:p>
        </p:txBody>
      </p:sp>
    </p:spTree>
    <p:extLst>
      <p:ext uri="{BB962C8B-B14F-4D97-AF65-F5344CB8AC3E}">
        <p14:creationId xmlns:p14="http://schemas.microsoft.com/office/powerpoint/2010/main" val="22288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8974" y="1186922"/>
            <a:ext cx="8164359" cy="4841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ubtitle 1"/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Ljubljana Vič </a:t>
            </a:r>
          </a:p>
          <a:p>
            <a:r>
              <a:rPr lang="sl-SI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zone in the spatial </a:t>
            </a:r>
          </a:p>
          <a:p>
            <a:r>
              <a:rPr lang="sl-SI" sz="18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l-SI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ontext:</a:t>
            </a:r>
          </a:p>
          <a:p>
            <a:endParaRPr lang="sl-SI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8974" y="1186922"/>
            <a:ext cx="8164889" cy="5612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1" y="1186922"/>
            <a:ext cx="11472332" cy="677973"/>
          </a:xfrm>
        </p:spPr>
        <p:txBody>
          <a:bodyPr/>
          <a:lstStyle/>
          <a:p>
            <a:r>
              <a:rPr lang="sl-S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Study area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0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 </a:t>
            </a:r>
            <a:endParaRPr lang="sl-SI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1" y="2077678"/>
            <a:ext cx="11472863" cy="444266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the purpose of visual impact assessment the in situ method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Cañas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Guerrero, 1995) was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adopted</a:t>
            </a:r>
            <a:endParaRPr lang="sl-S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not been used on cases in urban-rural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landscapes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it was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adapted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accordingly by reducing the number of attributes and customizing them </a:t>
            </a:r>
            <a:endParaRPr lang="sl-S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Further support from the </a:t>
            </a:r>
            <a:r>
              <a:rPr lang="sl-SI" sz="1800" b="1" dirty="0">
                <a:latin typeface="Arial" panose="020B0604020202020204" pitchFamily="34" charset="0"/>
                <a:cs typeface="Arial" panose="020B0604020202020204" pitchFamily="34" charset="0"/>
              </a:rPr>
              <a:t>focus group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of the inhabitants and work 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commuters</a:t>
            </a: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adapted method takes into account 4 physical attributes, each comprising of 3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variables: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1.	Vegetation (cover, diversity, quality)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2.	Land use (type, intensity, range)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3.	Modifying elements (structure, form,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4.	View (extent, distance, visibility of the area)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degree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visual degradation (weighted mean) 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classify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landscapes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into 5 levels of degradation: </a:t>
            </a:r>
            <a:b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high, significant, medium, low, very low</a:t>
            </a:r>
          </a:p>
          <a:p>
            <a:endParaRPr lang="sl-S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915" y="5068020"/>
            <a:ext cx="7490170" cy="178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5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 </a:t>
            </a:r>
            <a:endParaRPr lang="sl-SI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1986120"/>
            <a:ext cx="5762156" cy="3300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05" y="1823823"/>
            <a:ext cx="5762156" cy="34691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1285" y="5080972"/>
            <a:ext cx="580158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Attributes, their variables and values for in situ method 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  <a:endParaRPr lang="sl-SI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2038349"/>
            <a:ext cx="2716161" cy="4500103"/>
          </a:xfrm>
        </p:spPr>
        <p:txBody>
          <a:bodyPr>
            <a:normAutofit lnSpcReduction="10000"/>
          </a:bodyPr>
          <a:lstStyle/>
          <a:p>
            <a:r>
              <a:rPr lang="sl-SI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identified types of landscape 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(according to dominant use, infrastructure) within the study area:</a:t>
            </a:r>
          </a:p>
          <a:p>
            <a:pPr marL="342900" indent="-342900">
              <a:buAutoNum type="arabicParenR"/>
            </a:pP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Landfill – exposed, little and poor vegetation</a:t>
            </a:r>
          </a:p>
          <a:p>
            <a:pPr marL="342900" indent="-342900">
              <a:buAutoNum type="arabicParenR"/>
            </a:pP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Industrial area – inadequate forms, large asphalt surfaces</a:t>
            </a:r>
          </a:p>
          <a:p>
            <a:pPr marL="342900" indent="-342900">
              <a:buAutoNum type="arabicParenR"/>
            </a:pP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 area – less intensity of land use</a:t>
            </a:r>
          </a:p>
          <a:p>
            <a:pPr marL="342900" indent="-342900">
              <a:buAutoNum type="arabicParenR"/>
            </a:pP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Residential – least disturbant</a:t>
            </a: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729" y="2687229"/>
            <a:ext cx="7949104" cy="396723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5" r="3916"/>
          <a:stretch/>
        </p:blipFill>
        <p:spPr bwMode="auto">
          <a:xfrm>
            <a:off x="3269730" y="1917290"/>
            <a:ext cx="7949104" cy="47371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097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  <a:endParaRPr lang="sl-SI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Visual characteristics of the selected economic zone:</a:t>
            </a: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Conventional design, no creative urban solutions</a:t>
            </a:r>
          </a:p>
          <a:p>
            <a:pPr marL="285750" indent="-285750">
              <a:buFontTx/>
              <a:buChar char="-"/>
            </a:pP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Large buildings in simple shapes</a:t>
            </a:r>
          </a:p>
          <a:p>
            <a:pPr marL="285750" indent="-285750">
              <a:buFontTx/>
              <a:buChar char="-"/>
            </a:pP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Visibly exposed parking and service spaces</a:t>
            </a:r>
          </a:p>
          <a:p>
            <a:pPr marL="285750" indent="-285750">
              <a:buFontTx/>
              <a:buChar char="-"/>
            </a:pP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Visual disturbance and other problems exposed within the focus group:</a:t>
            </a:r>
          </a:p>
          <a:p>
            <a:pPr marL="285750" indent="-285750">
              <a:buFontTx/>
              <a:buChar char="-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the industrial area stand out from the small morphology of the settlement</a:t>
            </a:r>
          </a:p>
          <a:p>
            <a:pPr marL="285750" indent="-285750">
              <a:buFontTx/>
              <a:buChar char="-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entire area is situated next to a Natura 2000 protected site of flood plains</a:t>
            </a:r>
          </a:p>
          <a:p>
            <a:pPr marL="285750" indent="-285750">
              <a:buFontTx/>
              <a:buChar char="-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area is not visually very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exposed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shielded with vegetation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major roads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settlement the area looks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endParaRPr lang="sl-S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Highlighted: destruction of agricultural land – placement of economic zones on degraded areas, planning should be in national/regional jurisdiction, appropriate landscape and urban planning measures</a:t>
            </a:r>
          </a:p>
        </p:txBody>
      </p:sp>
    </p:spTree>
    <p:extLst>
      <p:ext uri="{BB962C8B-B14F-4D97-AF65-F5344CB8AC3E}">
        <p14:creationId xmlns:p14="http://schemas.microsoft.com/office/powerpoint/2010/main" val="29648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template_UL_programska KA">
  <a:themeElements>
    <a:clrScheme name="UL_programsk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03127"/>
      </a:accent1>
      <a:accent2>
        <a:srgbClr val="BEBEBE"/>
      </a:accent2>
      <a:accent3>
        <a:srgbClr val="787878"/>
      </a:accent3>
      <a:accent4>
        <a:srgbClr val="FFC000"/>
      </a:accent4>
      <a:accent5>
        <a:srgbClr val="4472C4"/>
      </a:accent5>
      <a:accent6>
        <a:srgbClr val="70AD47"/>
      </a:accent6>
      <a:hlink>
        <a:srgbClr val="E03127"/>
      </a:hlink>
      <a:folHlink>
        <a:srgbClr val="BEBEB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emplate" id="{AA145B97-BA05-480E-BCC6-5633203DFF76}" vid="{CD102102-B1CA-4EC6-89F6-94A19653E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PPT_template_UL_programska KA</Template>
  <TotalTime>476</TotalTime>
  <Words>576</Words>
  <Application>Microsoft Office PowerPoint</Application>
  <PresentationFormat>Widescreen</PresentationFormat>
  <Paragraphs>79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Roboto</vt:lpstr>
      <vt:lpstr>Times New Roman</vt:lpstr>
      <vt:lpstr>PPT_template_UL_programska KA</vt:lpstr>
      <vt:lpstr>Evaluation of the rural-urban fringes as a tool for spatial planning: Case study in Ljubljana, Slovenia</vt:lpstr>
      <vt:lpstr>Introduction</vt:lpstr>
      <vt:lpstr>Context</vt:lpstr>
      <vt:lpstr>Subject background</vt:lpstr>
      <vt:lpstr>Study area</vt:lpstr>
      <vt:lpstr>Methodology </vt:lpstr>
      <vt:lpstr>Methodology </vt:lpstr>
      <vt:lpstr>Results and discussion</vt:lpstr>
      <vt:lpstr>Results and discussion</vt:lpstr>
      <vt:lpstr>Results and discussion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Barbara Kostanjsek</cp:lastModifiedBy>
  <cp:revision>69</cp:revision>
  <dcterms:created xsi:type="dcterms:W3CDTF">2019-07-23T08:42:27Z</dcterms:created>
  <dcterms:modified xsi:type="dcterms:W3CDTF">2019-09-11T22:21:09Z</dcterms:modified>
</cp:coreProperties>
</file>