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sldIdLst>
    <p:sldId id="281" r:id="rId2"/>
    <p:sldId id="257" r:id="rId3"/>
    <p:sldId id="262" r:id="rId4"/>
    <p:sldId id="259" r:id="rId5"/>
    <p:sldId id="264" r:id="rId6"/>
    <p:sldId id="263" r:id="rId7"/>
    <p:sldId id="282" r:id="rId8"/>
    <p:sldId id="265" r:id="rId9"/>
    <p:sldId id="266" r:id="rId10"/>
    <p:sldId id="261" r:id="rId11"/>
    <p:sldId id="268" r:id="rId12"/>
    <p:sldId id="269" r:id="rId13"/>
    <p:sldId id="267" r:id="rId14"/>
    <p:sldId id="271" r:id="rId15"/>
    <p:sldId id="272" r:id="rId16"/>
    <p:sldId id="274" r:id="rId17"/>
    <p:sldId id="273" r:id="rId18"/>
    <p:sldId id="275" r:id="rId19"/>
    <p:sldId id="277" r:id="rId20"/>
    <p:sldId id="279" r:id="rId21"/>
    <p:sldId id="278" r:id="rId22"/>
    <p:sldId id="283" r:id="rId23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r>
              <a:rPr lang="en-GB" sz="2000" dirty="0" smtClean="0">
                <a:latin typeface="Tw Cen MT Condensed" panose="020B0606020104020203" pitchFamily="34" charset="0"/>
              </a:rPr>
              <a:t>Chinese</a:t>
            </a:r>
            <a:r>
              <a:rPr lang="en-GB" sz="2000" baseline="0" dirty="0" smtClean="0">
                <a:latin typeface="Tw Cen MT Condensed" panose="020B0606020104020203" pitchFamily="34" charset="0"/>
              </a:rPr>
              <a:t> Visitor Arrivals vs </a:t>
            </a:r>
          </a:p>
          <a:p>
            <a:pPr>
              <a:defRPr/>
            </a:pPr>
            <a:r>
              <a:rPr lang="en-GB" sz="2000" baseline="0" dirty="0" smtClean="0">
                <a:latin typeface="Tw Cen MT Condensed" panose="020B0606020104020203" pitchFamily="34" charset="0"/>
              </a:rPr>
              <a:t>Total Visitors Arrival </a:t>
            </a:r>
            <a:endParaRPr lang="en-GB" sz="2000" dirty="0">
              <a:latin typeface="Tw Cen MT Condensed" panose="020B0606020104020203" pitchFamily="34" charset="0"/>
            </a:endParaRPr>
          </a:p>
        </c:rich>
      </c:tx>
      <c:layout>
        <c:manualLayout>
          <c:xMode val="edge"/>
          <c:yMode val="edge"/>
          <c:x val="9.6784776902887157E-2"/>
          <c:y val="2.3668644567079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Visitor Arrival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w Cen MT Condensed" panose="020B0606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2003</c:v>
                </c:pt>
                <c:pt idx="2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16566382</c:v>
                </c:pt>
                <c:pt idx="1">
                  <c:v>15536839</c:v>
                </c:pt>
                <c:pt idx="2">
                  <c:v>65147555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Visitors from Mainland China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w Cen MT Condensed" panose="020B0606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2003</c:v>
                </c:pt>
                <c:pt idx="2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6800000</c:v>
                </c:pt>
                <c:pt idx="1">
                  <c:v>8500000</c:v>
                </c:pt>
                <c:pt idx="2">
                  <c:v>51038230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904392"/>
        <c:axId val="203904784"/>
      </c:barChart>
      <c:catAx>
        <c:axId val="203904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pPr>
            <a:endParaRPr lang="en-US"/>
          </a:p>
        </c:txPr>
        <c:crossAx val="203904784"/>
        <c:crosses val="autoZero"/>
        <c:auto val="1"/>
        <c:lblAlgn val="ctr"/>
        <c:lblOffset val="100"/>
        <c:noMultiLvlLbl val="0"/>
      </c:catAx>
      <c:valAx>
        <c:axId val="203904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90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361424416542566E-3"/>
          <c:y val="0.18857992558820424"/>
          <c:w val="0.59425640207136265"/>
          <c:h val="5.519872692510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w Cen MT Condensed" panose="020B0606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1F10D-A244-4C1E-806B-E942971B83D9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481809-195B-49FA-AFF7-95A103B19999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Capacity to coordinate different interests at different levels beyond the geographical and spatial context of the administrative areas (Chung, 2015)</a:t>
          </a:r>
          <a:endParaRPr lang="en-GB" dirty="0"/>
        </a:p>
      </dgm:t>
    </dgm:pt>
    <dgm:pt modelId="{7A2EB990-9754-49C5-B4D2-E5FA04CD66A3}" type="parTrans" cxnId="{35EC2692-F698-40E7-BDB8-4F17D860AB0A}">
      <dgm:prSet/>
      <dgm:spPr/>
      <dgm:t>
        <a:bodyPr/>
        <a:lstStyle/>
        <a:p>
          <a:endParaRPr lang="en-GB"/>
        </a:p>
      </dgm:t>
    </dgm:pt>
    <dgm:pt modelId="{F62D1008-A685-4904-A5D9-2FE2E128B020}" type="sibTrans" cxnId="{35EC2692-F698-40E7-BDB8-4F17D860AB0A}">
      <dgm:prSet/>
      <dgm:spPr/>
      <dgm:t>
        <a:bodyPr/>
        <a:lstStyle/>
        <a:p>
          <a:endParaRPr lang="en-GB"/>
        </a:p>
      </dgm:t>
    </dgm:pt>
    <dgm:pt modelId="{93DA425F-0CF3-4CDB-8AE9-55E549813371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Challenge for local authorities when there is a differentiation between a regional planning policy and a local planning policy (Tang &amp; </a:t>
          </a:r>
          <a:r>
            <a:rPr lang="en-GB" dirty="0" err="1" smtClean="0">
              <a:latin typeface="Tw Cen MT Condensed" panose="020B0606020104020203" pitchFamily="34" charset="0"/>
            </a:rPr>
            <a:t>Jin</a:t>
          </a:r>
          <a:r>
            <a:rPr lang="en-GB" dirty="0" smtClean="0">
              <a:latin typeface="Tw Cen MT Condensed" panose="020B0606020104020203" pitchFamily="34" charset="0"/>
            </a:rPr>
            <a:t>, 2018)</a:t>
          </a:r>
          <a:endParaRPr lang="en-GB" dirty="0">
            <a:latin typeface="Tw Cen MT Condensed" panose="020B0606020104020203" pitchFamily="34" charset="0"/>
          </a:endParaRPr>
        </a:p>
      </dgm:t>
    </dgm:pt>
    <dgm:pt modelId="{66E4B8C2-B25C-4B22-987E-3A5D31B14A8B}" type="parTrans" cxnId="{3857D785-EBC2-4EB3-940F-31B1BB12FD6D}">
      <dgm:prSet/>
      <dgm:spPr/>
      <dgm:t>
        <a:bodyPr/>
        <a:lstStyle/>
        <a:p>
          <a:endParaRPr lang="en-GB"/>
        </a:p>
      </dgm:t>
    </dgm:pt>
    <dgm:pt modelId="{0D99E37C-145A-4ADB-A51D-135E6B46A02F}" type="sibTrans" cxnId="{3857D785-EBC2-4EB3-940F-31B1BB12FD6D}">
      <dgm:prSet/>
      <dgm:spPr/>
      <dgm:t>
        <a:bodyPr/>
        <a:lstStyle/>
        <a:p>
          <a:endParaRPr lang="en-GB"/>
        </a:p>
      </dgm:t>
    </dgm:pt>
    <dgm:pt modelId="{9E4B2E69-3266-43FE-A41F-7496F80BBFEB}" type="pres">
      <dgm:prSet presAssocID="{08A1F10D-A244-4C1E-806B-E942971B83D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7F26FA-BA9C-47D7-8A15-7288BBE09CE6}" type="pres">
      <dgm:prSet presAssocID="{65481809-195B-49FA-AFF7-95A103B19999}" presName="upArrow" presStyleLbl="node1" presStyleIdx="0" presStyleCnt="2" custLinFactY="-30773" custLinFactNeighborX="14223" custLinFactNeighborY="-100000"/>
      <dgm:spPr/>
    </dgm:pt>
    <dgm:pt modelId="{E969F8BA-0F96-42D4-97CC-9320306BCE63}" type="pres">
      <dgm:prSet presAssocID="{65481809-195B-49FA-AFF7-95A103B1999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783526-1EAC-41CB-8CF1-847F3FD7827E}" type="pres">
      <dgm:prSet presAssocID="{93DA425F-0CF3-4CDB-8AE9-55E549813371}" presName="downArrow" presStyleLbl="node1" presStyleIdx="1" presStyleCnt="2"/>
      <dgm:spPr/>
    </dgm:pt>
    <dgm:pt modelId="{DA2168BA-E9DC-4D49-817E-1D8E66D5F4E9}" type="pres">
      <dgm:prSet presAssocID="{93DA425F-0CF3-4CDB-8AE9-55E54981337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F4A625-140D-497E-B7C2-97F197314FC4}" type="presOf" srcId="{65481809-195B-49FA-AFF7-95A103B19999}" destId="{E969F8BA-0F96-42D4-97CC-9320306BCE63}" srcOrd="0" destOrd="0" presId="urn:microsoft.com/office/officeart/2005/8/layout/arrow4"/>
    <dgm:cxn modelId="{F1D9E82B-8EB5-45E3-A554-9D1CA51333F7}" type="presOf" srcId="{93DA425F-0CF3-4CDB-8AE9-55E549813371}" destId="{DA2168BA-E9DC-4D49-817E-1D8E66D5F4E9}" srcOrd="0" destOrd="0" presId="urn:microsoft.com/office/officeart/2005/8/layout/arrow4"/>
    <dgm:cxn modelId="{F3208E10-A10B-4174-A55A-0AA762F533AB}" type="presOf" srcId="{08A1F10D-A244-4C1E-806B-E942971B83D9}" destId="{9E4B2E69-3266-43FE-A41F-7496F80BBFEB}" srcOrd="0" destOrd="0" presId="urn:microsoft.com/office/officeart/2005/8/layout/arrow4"/>
    <dgm:cxn modelId="{35EC2692-F698-40E7-BDB8-4F17D860AB0A}" srcId="{08A1F10D-A244-4C1E-806B-E942971B83D9}" destId="{65481809-195B-49FA-AFF7-95A103B19999}" srcOrd="0" destOrd="0" parTransId="{7A2EB990-9754-49C5-B4D2-E5FA04CD66A3}" sibTransId="{F62D1008-A685-4904-A5D9-2FE2E128B020}"/>
    <dgm:cxn modelId="{3857D785-EBC2-4EB3-940F-31B1BB12FD6D}" srcId="{08A1F10D-A244-4C1E-806B-E942971B83D9}" destId="{93DA425F-0CF3-4CDB-8AE9-55E549813371}" srcOrd="1" destOrd="0" parTransId="{66E4B8C2-B25C-4B22-987E-3A5D31B14A8B}" sibTransId="{0D99E37C-145A-4ADB-A51D-135E6B46A02F}"/>
    <dgm:cxn modelId="{BCBB1633-6DE0-4AA7-BDAD-C3F0B8B574C1}" type="presParOf" srcId="{9E4B2E69-3266-43FE-A41F-7496F80BBFEB}" destId="{6C7F26FA-BA9C-47D7-8A15-7288BBE09CE6}" srcOrd="0" destOrd="0" presId="urn:microsoft.com/office/officeart/2005/8/layout/arrow4"/>
    <dgm:cxn modelId="{D86B2EDA-1A86-42A1-A087-0B9A1B4034CD}" type="presParOf" srcId="{9E4B2E69-3266-43FE-A41F-7496F80BBFEB}" destId="{E969F8BA-0F96-42D4-97CC-9320306BCE63}" srcOrd="1" destOrd="0" presId="urn:microsoft.com/office/officeart/2005/8/layout/arrow4"/>
    <dgm:cxn modelId="{90449791-B34C-4128-8A5B-483196043B2F}" type="presParOf" srcId="{9E4B2E69-3266-43FE-A41F-7496F80BBFEB}" destId="{57783526-1EAC-41CB-8CF1-847F3FD7827E}" srcOrd="2" destOrd="0" presId="urn:microsoft.com/office/officeart/2005/8/layout/arrow4"/>
    <dgm:cxn modelId="{B3C7211C-8147-471E-BC53-9939DED95C49}" type="presParOf" srcId="{9E4B2E69-3266-43FE-A41F-7496F80BBFEB}" destId="{DA2168BA-E9DC-4D49-817E-1D8E66D5F4E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20F8B-0FF0-4B69-BC2F-78178B340E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1F0BEDE-25DD-4783-8302-9B7B9D666F75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Regional Level</a:t>
          </a:r>
          <a:endParaRPr lang="en-GB" dirty="0">
            <a:latin typeface="Tw Cen MT Condensed" panose="020B0606020104020203" pitchFamily="34" charset="0"/>
          </a:endParaRPr>
        </a:p>
      </dgm:t>
    </dgm:pt>
    <dgm:pt modelId="{009F352B-7F37-457B-8B8D-A94E7AC0B1F6}" type="parTrans" cxnId="{B80372D2-8CC0-4540-9DCC-5A62549F2A9D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2EFBB2B6-9201-42E5-B89C-5A99D0F9A7BF}" type="sibTrans" cxnId="{B80372D2-8CC0-4540-9DCC-5A62549F2A9D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F11AEE9C-DF97-4880-86D8-F009EF115042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National policies</a:t>
          </a:r>
          <a:endParaRPr lang="en-GB" dirty="0">
            <a:latin typeface="Tw Cen MT Condensed" panose="020B0606020104020203" pitchFamily="34" charset="0"/>
          </a:endParaRPr>
        </a:p>
      </dgm:t>
    </dgm:pt>
    <dgm:pt modelId="{01284CD6-2FE4-4086-A125-271147C11A72}" type="parTrans" cxnId="{9D062BE2-97AF-49A1-97BE-FA4D51D51883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71249695-59A0-4F76-A236-A81648B918C9}" type="sibTrans" cxnId="{9D062BE2-97AF-49A1-97BE-FA4D51D51883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A47ABA09-CB5B-4EE2-ACD1-4C6EF5C247C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Territorial Level</a:t>
          </a:r>
          <a:endParaRPr lang="en-GB" dirty="0">
            <a:latin typeface="Tw Cen MT Condensed" panose="020B0606020104020203" pitchFamily="34" charset="0"/>
          </a:endParaRPr>
        </a:p>
      </dgm:t>
    </dgm:pt>
    <dgm:pt modelId="{B9D2852F-D771-4067-8740-F446D932902F}" type="parTrans" cxnId="{FF2C6779-8499-413D-ABEF-6794D68120CC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316C9BEB-4725-4DC9-A807-E795C3F6E136}" type="sibTrans" cxnId="{FF2C6779-8499-413D-ABEF-6794D68120CC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1BA51517-7D90-4EF7-B5AB-FFF52FDB4C19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Territorial Development Strategies</a:t>
          </a:r>
          <a:endParaRPr lang="en-GB" dirty="0">
            <a:latin typeface="Tw Cen MT Condensed" panose="020B0606020104020203" pitchFamily="34" charset="0"/>
          </a:endParaRPr>
        </a:p>
      </dgm:t>
    </dgm:pt>
    <dgm:pt modelId="{EEFE1D00-16E1-46A8-962B-DAF73805C194}" type="parTrans" cxnId="{7F049283-C383-4F24-88A1-58CF7B1B8896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87E54CC2-E949-4C93-BEC9-BBB09F53FA08}" type="sibTrans" cxnId="{7F049283-C383-4F24-88A1-58CF7B1B8896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01BC10E8-A183-4862-B980-DA4AEF43CFFE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Local engagement</a:t>
          </a:r>
          <a:endParaRPr lang="en-GB" dirty="0">
            <a:latin typeface="Tw Cen MT Condensed" panose="020B0606020104020203" pitchFamily="34" charset="0"/>
          </a:endParaRPr>
        </a:p>
      </dgm:t>
    </dgm:pt>
    <dgm:pt modelId="{1760E169-F2BF-469B-B34C-FEB338B06029}" type="parTrans" cxnId="{922DC49C-AFD6-45CB-9138-935E17401F5E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167E3FA3-881A-468A-A810-E31FBB1AB886}" type="sibTrans" cxnId="{922DC49C-AFD6-45CB-9138-935E17401F5E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08CDCD92-E712-4C1E-A9A2-29EBFC6499DC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Local Level</a:t>
          </a:r>
          <a:endParaRPr lang="en-GB" dirty="0">
            <a:latin typeface="Tw Cen MT Condensed" panose="020B0606020104020203" pitchFamily="34" charset="0"/>
          </a:endParaRPr>
        </a:p>
      </dgm:t>
    </dgm:pt>
    <dgm:pt modelId="{4847372F-0EEE-407B-8FC5-17383599E34F}" type="parTrans" cxnId="{C9CDC3EB-95A6-4142-8CF6-75DA6ACC021D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969BB7DE-2FE3-4593-8828-7CF993CD5323}" type="sibTrans" cxnId="{C9CDC3EB-95A6-4142-8CF6-75DA6ACC021D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56BE9634-EDDC-4F86-87E7-C7E65E495267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Departmental and Statutory plans</a:t>
          </a:r>
          <a:endParaRPr lang="en-GB" dirty="0">
            <a:latin typeface="Tw Cen MT Condensed" panose="020B0606020104020203" pitchFamily="34" charset="0"/>
          </a:endParaRPr>
        </a:p>
      </dgm:t>
    </dgm:pt>
    <dgm:pt modelId="{265DDEC3-121C-46F7-8C34-736BF5B427BA}" type="parTrans" cxnId="{2BAEF07E-BF49-4DBD-8E24-43606C1C1673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CFB9CC09-C604-4853-A252-69E4AB2849D6}" type="sibTrans" cxnId="{2BAEF07E-BF49-4DBD-8E24-43606C1C1673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E6C5B0DD-1DC7-4F36-AA10-7F5C6C716BF7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Local engagement</a:t>
          </a:r>
          <a:endParaRPr lang="en-GB" dirty="0">
            <a:latin typeface="Tw Cen MT Condensed" panose="020B0606020104020203" pitchFamily="34" charset="0"/>
          </a:endParaRPr>
        </a:p>
      </dgm:t>
    </dgm:pt>
    <dgm:pt modelId="{6E017FA2-2CE3-4280-A836-1473FC277BB8}" type="parTrans" cxnId="{94B5DFE1-41C9-4DF6-A883-1E9EDC1A70D8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24842A63-092C-4F7F-A691-CA5767A5996F}" type="sibTrans" cxnId="{94B5DFE1-41C9-4DF6-A883-1E9EDC1A70D8}">
      <dgm:prSet/>
      <dgm:spPr/>
      <dgm:t>
        <a:bodyPr/>
        <a:lstStyle/>
        <a:p>
          <a:endParaRPr lang="en-GB">
            <a:latin typeface="Tw Cen MT Condensed" panose="020B0606020104020203" pitchFamily="34" charset="0"/>
          </a:endParaRPr>
        </a:p>
      </dgm:t>
    </dgm:pt>
    <dgm:pt modelId="{27E25BFE-95AF-4AC7-80F5-6DD637DE0C27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X TPO</a:t>
          </a:r>
          <a:endParaRPr lang="en-GB" dirty="0">
            <a:latin typeface="Tw Cen MT Condensed" panose="020B0606020104020203" pitchFamily="34" charset="0"/>
          </a:endParaRPr>
        </a:p>
      </dgm:t>
    </dgm:pt>
    <dgm:pt modelId="{80BD44E3-387D-4508-AD0D-DE471D8FC4CE}" type="parTrans" cxnId="{B98B50D2-7899-4737-A32E-3FCE10594022}">
      <dgm:prSet/>
      <dgm:spPr/>
      <dgm:t>
        <a:bodyPr/>
        <a:lstStyle/>
        <a:p>
          <a:endParaRPr lang="en-GB"/>
        </a:p>
      </dgm:t>
    </dgm:pt>
    <dgm:pt modelId="{56515407-4087-45A0-8F9B-323FAF8EA7BC}" type="sibTrans" cxnId="{B98B50D2-7899-4737-A32E-3FCE10594022}">
      <dgm:prSet/>
      <dgm:spPr/>
      <dgm:t>
        <a:bodyPr/>
        <a:lstStyle/>
        <a:p>
          <a:endParaRPr lang="en-GB"/>
        </a:p>
      </dgm:t>
    </dgm:pt>
    <dgm:pt modelId="{6BF266DF-7C15-4B89-B06D-A6BEE424783F}">
      <dgm:prSet phldrT="[Text]"/>
      <dgm:spPr/>
      <dgm:t>
        <a:bodyPr/>
        <a:lstStyle/>
        <a:p>
          <a:r>
            <a:rPr lang="en-GB" dirty="0" smtClean="0">
              <a:latin typeface="Tw Cen MT Condensed" panose="020B0606020104020203" pitchFamily="34" charset="0"/>
            </a:rPr>
            <a:t>X Local engagement</a:t>
          </a:r>
          <a:endParaRPr lang="en-GB" dirty="0">
            <a:latin typeface="Tw Cen MT Condensed" panose="020B0606020104020203" pitchFamily="34" charset="0"/>
          </a:endParaRPr>
        </a:p>
      </dgm:t>
    </dgm:pt>
    <dgm:pt modelId="{C23E92B2-3097-46E6-BC21-7764AFFA9CEF}" type="parTrans" cxnId="{1B40E5EB-836A-41CC-907E-17166A1E0D24}">
      <dgm:prSet/>
      <dgm:spPr/>
      <dgm:t>
        <a:bodyPr/>
        <a:lstStyle/>
        <a:p>
          <a:endParaRPr lang="en-GB"/>
        </a:p>
      </dgm:t>
    </dgm:pt>
    <dgm:pt modelId="{DA247566-64FB-4389-9B5F-DBAC5177DEDA}" type="sibTrans" cxnId="{1B40E5EB-836A-41CC-907E-17166A1E0D24}">
      <dgm:prSet/>
      <dgm:spPr/>
      <dgm:t>
        <a:bodyPr/>
        <a:lstStyle/>
        <a:p>
          <a:endParaRPr lang="en-GB"/>
        </a:p>
      </dgm:t>
    </dgm:pt>
    <dgm:pt modelId="{9F710B45-FEEE-4C84-8975-143AFA9C0BD7}" type="pres">
      <dgm:prSet presAssocID="{5E320F8B-0FF0-4B69-BC2F-78178B340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CC9317-A527-4AE1-91A8-4B3CAD75A4EB}" type="pres">
      <dgm:prSet presAssocID="{C1F0BEDE-25DD-4783-8302-9B7B9D666F75}" presName="linNode" presStyleCnt="0"/>
      <dgm:spPr/>
    </dgm:pt>
    <dgm:pt modelId="{DC01ADC3-822B-4D9C-81A3-99B7586F801A}" type="pres">
      <dgm:prSet presAssocID="{C1F0BEDE-25DD-4783-8302-9B7B9D666F7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323553-36C3-4BC1-9067-F7F1B6FC638E}" type="pres">
      <dgm:prSet presAssocID="{C1F0BEDE-25DD-4783-8302-9B7B9D666F7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1D050B-C81F-45FE-B197-ABC5CF5431AF}" type="pres">
      <dgm:prSet presAssocID="{2EFBB2B6-9201-42E5-B89C-5A99D0F9A7BF}" presName="sp" presStyleCnt="0"/>
      <dgm:spPr/>
    </dgm:pt>
    <dgm:pt modelId="{275E43E4-8519-43BF-8962-3F91C83022AA}" type="pres">
      <dgm:prSet presAssocID="{A47ABA09-CB5B-4EE2-ACD1-4C6EF5C247C2}" presName="linNode" presStyleCnt="0"/>
      <dgm:spPr/>
    </dgm:pt>
    <dgm:pt modelId="{3D6D27B3-29C3-4D21-B22B-10CF8A9609D4}" type="pres">
      <dgm:prSet presAssocID="{A47ABA09-CB5B-4EE2-ACD1-4C6EF5C247C2}" presName="parentText" presStyleLbl="node1" presStyleIdx="1" presStyleCnt="3" custLinFactNeighborY="241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287800-BC74-4C9C-AA0D-4FD0B3C447A1}" type="pres">
      <dgm:prSet presAssocID="{A47ABA09-CB5B-4EE2-ACD1-4C6EF5C247C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94C314-AFD6-4F2E-BAAF-F173D86CF726}" type="pres">
      <dgm:prSet presAssocID="{316C9BEB-4725-4DC9-A807-E795C3F6E136}" presName="sp" presStyleCnt="0"/>
      <dgm:spPr/>
    </dgm:pt>
    <dgm:pt modelId="{AD45503B-7FA7-44A6-8C98-11439CB37F78}" type="pres">
      <dgm:prSet presAssocID="{08CDCD92-E712-4C1E-A9A2-29EBFC6499DC}" presName="linNode" presStyleCnt="0"/>
      <dgm:spPr/>
    </dgm:pt>
    <dgm:pt modelId="{E7CDCEE4-EF4F-41CD-BAF9-A1AAF5DC5FB7}" type="pres">
      <dgm:prSet presAssocID="{08CDCD92-E712-4C1E-A9A2-29EBFC6499D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37AFD-14D0-41C9-87D3-E1859A3472DD}" type="pres">
      <dgm:prSet presAssocID="{08CDCD92-E712-4C1E-A9A2-29EBFC6499D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049283-C383-4F24-88A1-58CF7B1B8896}" srcId="{A47ABA09-CB5B-4EE2-ACD1-4C6EF5C247C2}" destId="{1BA51517-7D90-4EF7-B5AB-FFF52FDB4C19}" srcOrd="0" destOrd="0" parTransId="{EEFE1D00-16E1-46A8-962B-DAF73805C194}" sibTransId="{87E54CC2-E949-4C93-BEC9-BBB09F53FA08}"/>
    <dgm:cxn modelId="{2908B289-17C6-48F6-90D3-40A0A9DC436A}" type="presOf" srcId="{C1F0BEDE-25DD-4783-8302-9B7B9D666F75}" destId="{DC01ADC3-822B-4D9C-81A3-99B7586F801A}" srcOrd="0" destOrd="0" presId="urn:microsoft.com/office/officeart/2005/8/layout/vList5"/>
    <dgm:cxn modelId="{90003538-488A-4995-97A1-B2DB4C13506B}" type="presOf" srcId="{E6C5B0DD-1DC7-4F36-AA10-7F5C6C716BF7}" destId="{C7A37AFD-14D0-41C9-87D3-E1859A3472DD}" srcOrd="0" destOrd="1" presId="urn:microsoft.com/office/officeart/2005/8/layout/vList5"/>
    <dgm:cxn modelId="{4D207FE4-7045-474B-A056-9F6A9E2FD1EE}" type="presOf" srcId="{27E25BFE-95AF-4AC7-80F5-6DD637DE0C27}" destId="{86323553-36C3-4BC1-9067-F7F1B6FC638E}" srcOrd="0" destOrd="1" presId="urn:microsoft.com/office/officeart/2005/8/layout/vList5"/>
    <dgm:cxn modelId="{C9CDC3EB-95A6-4142-8CF6-75DA6ACC021D}" srcId="{5E320F8B-0FF0-4B69-BC2F-78178B340E92}" destId="{08CDCD92-E712-4C1E-A9A2-29EBFC6499DC}" srcOrd="2" destOrd="0" parTransId="{4847372F-0EEE-407B-8FC5-17383599E34F}" sibTransId="{969BB7DE-2FE3-4593-8828-7CF993CD5323}"/>
    <dgm:cxn modelId="{DBFE662B-7252-4879-94E1-D8C5D65F23A9}" type="presOf" srcId="{5E320F8B-0FF0-4B69-BC2F-78178B340E92}" destId="{9F710B45-FEEE-4C84-8975-143AFA9C0BD7}" srcOrd="0" destOrd="0" presId="urn:microsoft.com/office/officeart/2005/8/layout/vList5"/>
    <dgm:cxn modelId="{94B5DFE1-41C9-4DF6-A883-1E9EDC1A70D8}" srcId="{08CDCD92-E712-4C1E-A9A2-29EBFC6499DC}" destId="{E6C5B0DD-1DC7-4F36-AA10-7F5C6C716BF7}" srcOrd="1" destOrd="0" parTransId="{6E017FA2-2CE3-4280-A836-1473FC277BB8}" sibTransId="{24842A63-092C-4F7F-A691-CA5767A5996F}"/>
    <dgm:cxn modelId="{C5DA064E-4CCF-44C1-9451-D4A04407C784}" type="presOf" srcId="{A47ABA09-CB5B-4EE2-ACD1-4C6EF5C247C2}" destId="{3D6D27B3-29C3-4D21-B22B-10CF8A9609D4}" srcOrd="0" destOrd="0" presId="urn:microsoft.com/office/officeart/2005/8/layout/vList5"/>
    <dgm:cxn modelId="{86616D5D-B471-494D-AA86-EB8E8B2D80DE}" type="presOf" srcId="{F11AEE9C-DF97-4880-86D8-F009EF115042}" destId="{86323553-36C3-4BC1-9067-F7F1B6FC638E}" srcOrd="0" destOrd="0" presId="urn:microsoft.com/office/officeart/2005/8/layout/vList5"/>
    <dgm:cxn modelId="{C1414893-AD05-4854-8F98-C61BE9E2496A}" type="presOf" srcId="{1BA51517-7D90-4EF7-B5AB-FFF52FDB4C19}" destId="{7F287800-BC74-4C9C-AA0D-4FD0B3C447A1}" srcOrd="0" destOrd="0" presId="urn:microsoft.com/office/officeart/2005/8/layout/vList5"/>
    <dgm:cxn modelId="{D98AA598-294B-43C5-80A5-6271CA2C4BD7}" type="presOf" srcId="{6BF266DF-7C15-4B89-B06D-A6BEE424783F}" destId="{86323553-36C3-4BC1-9067-F7F1B6FC638E}" srcOrd="0" destOrd="2" presId="urn:microsoft.com/office/officeart/2005/8/layout/vList5"/>
    <dgm:cxn modelId="{922DC49C-AFD6-45CB-9138-935E17401F5E}" srcId="{A47ABA09-CB5B-4EE2-ACD1-4C6EF5C247C2}" destId="{01BC10E8-A183-4862-B980-DA4AEF43CFFE}" srcOrd="1" destOrd="0" parTransId="{1760E169-F2BF-469B-B34C-FEB338B06029}" sibTransId="{167E3FA3-881A-468A-A810-E31FBB1AB886}"/>
    <dgm:cxn modelId="{9D062BE2-97AF-49A1-97BE-FA4D51D51883}" srcId="{C1F0BEDE-25DD-4783-8302-9B7B9D666F75}" destId="{F11AEE9C-DF97-4880-86D8-F009EF115042}" srcOrd="0" destOrd="0" parTransId="{01284CD6-2FE4-4086-A125-271147C11A72}" sibTransId="{71249695-59A0-4F76-A236-A81648B918C9}"/>
    <dgm:cxn modelId="{B80372D2-8CC0-4540-9DCC-5A62549F2A9D}" srcId="{5E320F8B-0FF0-4B69-BC2F-78178B340E92}" destId="{C1F0BEDE-25DD-4783-8302-9B7B9D666F75}" srcOrd="0" destOrd="0" parTransId="{009F352B-7F37-457B-8B8D-A94E7AC0B1F6}" sibTransId="{2EFBB2B6-9201-42E5-B89C-5A99D0F9A7BF}"/>
    <dgm:cxn modelId="{FF2C6779-8499-413D-ABEF-6794D68120CC}" srcId="{5E320F8B-0FF0-4B69-BC2F-78178B340E92}" destId="{A47ABA09-CB5B-4EE2-ACD1-4C6EF5C247C2}" srcOrd="1" destOrd="0" parTransId="{B9D2852F-D771-4067-8740-F446D932902F}" sibTransId="{316C9BEB-4725-4DC9-A807-E795C3F6E136}"/>
    <dgm:cxn modelId="{B98B50D2-7899-4737-A32E-3FCE10594022}" srcId="{C1F0BEDE-25DD-4783-8302-9B7B9D666F75}" destId="{27E25BFE-95AF-4AC7-80F5-6DD637DE0C27}" srcOrd="1" destOrd="0" parTransId="{80BD44E3-387D-4508-AD0D-DE471D8FC4CE}" sibTransId="{56515407-4087-45A0-8F9B-323FAF8EA7BC}"/>
    <dgm:cxn modelId="{1A5B3DFE-3B90-441F-913D-47ACC0007019}" type="presOf" srcId="{56BE9634-EDDC-4F86-87E7-C7E65E495267}" destId="{C7A37AFD-14D0-41C9-87D3-E1859A3472DD}" srcOrd="0" destOrd="0" presId="urn:microsoft.com/office/officeart/2005/8/layout/vList5"/>
    <dgm:cxn modelId="{1B40E5EB-836A-41CC-907E-17166A1E0D24}" srcId="{C1F0BEDE-25DD-4783-8302-9B7B9D666F75}" destId="{6BF266DF-7C15-4B89-B06D-A6BEE424783F}" srcOrd="2" destOrd="0" parTransId="{C23E92B2-3097-46E6-BC21-7764AFFA9CEF}" sibTransId="{DA247566-64FB-4389-9B5F-DBAC5177DEDA}"/>
    <dgm:cxn modelId="{E84C9273-1606-4D81-8BC2-0EA069BCF6D3}" type="presOf" srcId="{08CDCD92-E712-4C1E-A9A2-29EBFC6499DC}" destId="{E7CDCEE4-EF4F-41CD-BAF9-A1AAF5DC5FB7}" srcOrd="0" destOrd="0" presId="urn:microsoft.com/office/officeart/2005/8/layout/vList5"/>
    <dgm:cxn modelId="{1C226EDA-11F2-4FAF-9E79-489BD52BDE97}" type="presOf" srcId="{01BC10E8-A183-4862-B980-DA4AEF43CFFE}" destId="{7F287800-BC74-4C9C-AA0D-4FD0B3C447A1}" srcOrd="0" destOrd="1" presId="urn:microsoft.com/office/officeart/2005/8/layout/vList5"/>
    <dgm:cxn modelId="{2BAEF07E-BF49-4DBD-8E24-43606C1C1673}" srcId="{08CDCD92-E712-4C1E-A9A2-29EBFC6499DC}" destId="{56BE9634-EDDC-4F86-87E7-C7E65E495267}" srcOrd="0" destOrd="0" parTransId="{265DDEC3-121C-46F7-8C34-736BF5B427BA}" sibTransId="{CFB9CC09-C604-4853-A252-69E4AB2849D6}"/>
    <dgm:cxn modelId="{DDAE3C1A-7881-4822-A678-2463CD7B5240}" type="presParOf" srcId="{9F710B45-FEEE-4C84-8975-143AFA9C0BD7}" destId="{EDCC9317-A527-4AE1-91A8-4B3CAD75A4EB}" srcOrd="0" destOrd="0" presId="urn:microsoft.com/office/officeart/2005/8/layout/vList5"/>
    <dgm:cxn modelId="{5D293A36-D22B-4AE0-8BDF-C8C70D431CC1}" type="presParOf" srcId="{EDCC9317-A527-4AE1-91A8-4B3CAD75A4EB}" destId="{DC01ADC3-822B-4D9C-81A3-99B7586F801A}" srcOrd="0" destOrd="0" presId="urn:microsoft.com/office/officeart/2005/8/layout/vList5"/>
    <dgm:cxn modelId="{95473DB8-7B1F-4C35-88F9-2D00EA575E13}" type="presParOf" srcId="{EDCC9317-A527-4AE1-91A8-4B3CAD75A4EB}" destId="{86323553-36C3-4BC1-9067-F7F1B6FC638E}" srcOrd="1" destOrd="0" presId="urn:microsoft.com/office/officeart/2005/8/layout/vList5"/>
    <dgm:cxn modelId="{9E3D2FCB-3866-4D17-8354-24DF15B8F7C5}" type="presParOf" srcId="{9F710B45-FEEE-4C84-8975-143AFA9C0BD7}" destId="{721D050B-C81F-45FE-B197-ABC5CF5431AF}" srcOrd="1" destOrd="0" presId="urn:microsoft.com/office/officeart/2005/8/layout/vList5"/>
    <dgm:cxn modelId="{E1CF0A10-55A7-48B1-BF1A-900E45D5DE16}" type="presParOf" srcId="{9F710B45-FEEE-4C84-8975-143AFA9C0BD7}" destId="{275E43E4-8519-43BF-8962-3F91C83022AA}" srcOrd="2" destOrd="0" presId="urn:microsoft.com/office/officeart/2005/8/layout/vList5"/>
    <dgm:cxn modelId="{19579C15-B644-432F-A553-ACEF294FC44C}" type="presParOf" srcId="{275E43E4-8519-43BF-8962-3F91C83022AA}" destId="{3D6D27B3-29C3-4D21-B22B-10CF8A9609D4}" srcOrd="0" destOrd="0" presId="urn:microsoft.com/office/officeart/2005/8/layout/vList5"/>
    <dgm:cxn modelId="{35F99C32-1757-41D2-B926-CADA74499F30}" type="presParOf" srcId="{275E43E4-8519-43BF-8962-3F91C83022AA}" destId="{7F287800-BC74-4C9C-AA0D-4FD0B3C447A1}" srcOrd="1" destOrd="0" presId="urn:microsoft.com/office/officeart/2005/8/layout/vList5"/>
    <dgm:cxn modelId="{8A65CADD-A0D7-458B-87FB-9107705B990C}" type="presParOf" srcId="{9F710B45-FEEE-4C84-8975-143AFA9C0BD7}" destId="{2194C314-AFD6-4F2E-BAAF-F173D86CF726}" srcOrd="3" destOrd="0" presId="urn:microsoft.com/office/officeart/2005/8/layout/vList5"/>
    <dgm:cxn modelId="{541AEFBE-E1BA-4569-9872-227D55AD7ED0}" type="presParOf" srcId="{9F710B45-FEEE-4C84-8975-143AFA9C0BD7}" destId="{AD45503B-7FA7-44A6-8C98-11439CB37F78}" srcOrd="4" destOrd="0" presId="urn:microsoft.com/office/officeart/2005/8/layout/vList5"/>
    <dgm:cxn modelId="{0C5085BA-D2B5-4AC1-A322-7973778D4686}" type="presParOf" srcId="{AD45503B-7FA7-44A6-8C98-11439CB37F78}" destId="{E7CDCEE4-EF4F-41CD-BAF9-A1AAF5DC5FB7}" srcOrd="0" destOrd="0" presId="urn:microsoft.com/office/officeart/2005/8/layout/vList5"/>
    <dgm:cxn modelId="{2BB9C8AE-B156-4438-B30F-A68B452F24B5}" type="presParOf" srcId="{AD45503B-7FA7-44A6-8C98-11439CB37F78}" destId="{C7A37AFD-14D0-41C9-87D3-E1859A3472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26FA-BA9C-47D7-8A15-7288BBE09CE6}">
      <dsp:nvSpPr>
        <dsp:cNvPr id="0" name=""/>
        <dsp:cNvSpPr/>
      </dsp:nvSpPr>
      <dsp:spPr>
        <a:xfrm>
          <a:off x="866953" y="0"/>
          <a:ext cx="2574543" cy="193090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9F8BA-0F96-42D4-97CC-9320306BCE63}">
      <dsp:nvSpPr>
        <dsp:cNvPr id="0" name=""/>
        <dsp:cNvSpPr/>
      </dsp:nvSpPr>
      <dsp:spPr>
        <a:xfrm>
          <a:off x="3152556" y="0"/>
          <a:ext cx="5632704" cy="193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latin typeface="Tw Cen MT Condensed" panose="020B0606020104020203" pitchFamily="34" charset="0"/>
            </a:rPr>
            <a:t>Capacity to coordinate different interests at different levels beyond the geographical and spatial context of the administrative areas (Chung, 2015)</a:t>
          </a:r>
          <a:endParaRPr lang="en-GB" sz="3300" kern="1200" dirty="0"/>
        </a:p>
      </dsp:txBody>
      <dsp:txXfrm>
        <a:off x="3152556" y="0"/>
        <a:ext cx="5632704" cy="1930908"/>
      </dsp:txXfrm>
    </dsp:sp>
    <dsp:sp modelId="{57783526-1EAC-41CB-8CF1-847F3FD7827E}">
      <dsp:nvSpPr>
        <dsp:cNvPr id="0" name=""/>
        <dsp:cNvSpPr/>
      </dsp:nvSpPr>
      <dsp:spPr>
        <a:xfrm>
          <a:off x="1273139" y="2091817"/>
          <a:ext cx="2574543" cy="193090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168BA-E9DC-4D49-817E-1D8E66D5F4E9}">
      <dsp:nvSpPr>
        <dsp:cNvPr id="0" name=""/>
        <dsp:cNvSpPr/>
      </dsp:nvSpPr>
      <dsp:spPr>
        <a:xfrm>
          <a:off x="3924919" y="2091817"/>
          <a:ext cx="5632704" cy="193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0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>
              <a:latin typeface="Tw Cen MT Condensed" panose="020B0606020104020203" pitchFamily="34" charset="0"/>
            </a:rPr>
            <a:t>Challenge for local authorities when there is a differentiation between a regional planning policy and a local planning policy (Tang &amp; </a:t>
          </a:r>
          <a:r>
            <a:rPr lang="en-GB" sz="3300" kern="1200" dirty="0" err="1" smtClean="0">
              <a:latin typeface="Tw Cen MT Condensed" panose="020B0606020104020203" pitchFamily="34" charset="0"/>
            </a:rPr>
            <a:t>Jin</a:t>
          </a:r>
          <a:r>
            <a:rPr lang="en-GB" sz="3300" kern="1200" dirty="0" smtClean="0">
              <a:latin typeface="Tw Cen MT Condensed" panose="020B0606020104020203" pitchFamily="34" charset="0"/>
            </a:rPr>
            <a:t>, 2018)</a:t>
          </a:r>
          <a:endParaRPr lang="en-GB" sz="3300" kern="1200" dirty="0">
            <a:latin typeface="Tw Cen MT Condensed" panose="020B0606020104020203" pitchFamily="34" charset="0"/>
          </a:endParaRPr>
        </a:p>
      </dsp:txBody>
      <dsp:txXfrm>
        <a:off x="3924919" y="2091817"/>
        <a:ext cx="5632704" cy="1930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23553-36C3-4BC1-9067-F7F1B6FC638E}">
      <dsp:nvSpPr>
        <dsp:cNvPr id="0" name=""/>
        <dsp:cNvSpPr/>
      </dsp:nvSpPr>
      <dsp:spPr>
        <a:xfrm rot="5400000">
          <a:off x="2586645" y="-838677"/>
          <a:ext cx="966720" cy="2889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National policies</a:t>
          </a:r>
          <a:endParaRPr lang="en-GB" sz="1900" kern="1200" dirty="0">
            <a:latin typeface="Tw Cen MT Condensed" panose="020B0606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X TPO</a:t>
          </a:r>
          <a:endParaRPr lang="en-GB" sz="1900" kern="1200" dirty="0">
            <a:latin typeface="Tw Cen MT Condensed" panose="020B0606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X Local engagement</a:t>
          </a:r>
          <a:endParaRPr lang="en-GB" sz="1900" kern="1200" dirty="0">
            <a:latin typeface="Tw Cen MT Condensed" panose="020B0606020104020203" pitchFamily="34" charset="0"/>
          </a:endParaRPr>
        </a:p>
      </dsp:txBody>
      <dsp:txXfrm rot="-5400000">
        <a:off x="1625297" y="169862"/>
        <a:ext cx="2842226" cy="872338"/>
      </dsp:txXfrm>
    </dsp:sp>
    <dsp:sp modelId="{DC01ADC3-822B-4D9C-81A3-99B7586F801A}">
      <dsp:nvSpPr>
        <dsp:cNvPr id="0" name=""/>
        <dsp:cNvSpPr/>
      </dsp:nvSpPr>
      <dsp:spPr>
        <a:xfrm>
          <a:off x="0" y="1830"/>
          <a:ext cx="1625297" cy="1208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Tw Cen MT Condensed" panose="020B0606020104020203" pitchFamily="34" charset="0"/>
            </a:rPr>
            <a:t>Regional Level</a:t>
          </a:r>
          <a:endParaRPr lang="en-GB" sz="3200" kern="1200" dirty="0">
            <a:latin typeface="Tw Cen MT Condensed" panose="020B0606020104020203" pitchFamily="34" charset="0"/>
          </a:endParaRPr>
        </a:p>
      </dsp:txBody>
      <dsp:txXfrm>
        <a:off x="58989" y="60819"/>
        <a:ext cx="1507319" cy="1090423"/>
      </dsp:txXfrm>
    </dsp:sp>
    <dsp:sp modelId="{7F287800-BC74-4C9C-AA0D-4FD0B3C447A1}">
      <dsp:nvSpPr>
        <dsp:cNvPr id="0" name=""/>
        <dsp:cNvSpPr/>
      </dsp:nvSpPr>
      <dsp:spPr>
        <a:xfrm rot="5400000">
          <a:off x="2586645" y="430143"/>
          <a:ext cx="966720" cy="2889417"/>
        </a:xfrm>
        <a:prstGeom prst="round2Same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Territorial Development Strategies</a:t>
          </a:r>
          <a:endParaRPr lang="en-GB" sz="1900" kern="1200" dirty="0">
            <a:latin typeface="Tw Cen MT Condensed" panose="020B0606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Local engagement</a:t>
          </a:r>
          <a:endParaRPr lang="en-GB" sz="1900" kern="1200" dirty="0">
            <a:latin typeface="Tw Cen MT Condensed" panose="020B0606020104020203" pitchFamily="34" charset="0"/>
          </a:endParaRPr>
        </a:p>
      </dsp:txBody>
      <dsp:txXfrm rot="-5400000">
        <a:off x="1625297" y="1438683"/>
        <a:ext cx="2842226" cy="872338"/>
      </dsp:txXfrm>
    </dsp:sp>
    <dsp:sp modelId="{3D6D27B3-29C3-4D21-B22B-10CF8A9609D4}">
      <dsp:nvSpPr>
        <dsp:cNvPr id="0" name=""/>
        <dsp:cNvSpPr/>
      </dsp:nvSpPr>
      <dsp:spPr>
        <a:xfrm>
          <a:off x="0" y="1299834"/>
          <a:ext cx="1625297" cy="1208401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Tw Cen MT Condensed" panose="020B0606020104020203" pitchFamily="34" charset="0"/>
            </a:rPr>
            <a:t>Territorial Level</a:t>
          </a:r>
          <a:endParaRPr lang="en-GB" sz="3200" kern="1200" dirty="0">
            <a:latin typeface="Tw Cen MT Condensed" panose="020B0606020104020203" pitchFamily="34" charset="0"/>
          </a:endParaRPr>
        </a:p>
      </dsp:txBody>
      <dsp:txXfrm>
        <a:off x="58989" y="1358823"/>
        <a:ext cx="1507319" cy="1090423"/>
      </dsp:txXfrm>
    </dsp:sp>
    <dsp:sp modelId="{C7A37AFD-14D0-41C9-87D3-E1859A3472DD}">
      <dsp:nvSpPr>
        <dsp:cNvPr id="0" name=""/>
        <dsp:cNvSpPr/>
      </dsp:nvSpPr>
      <dsp:spPr>
        <a:xfrm rot="5400000">
          <a:off x="2586645" y="1698964"/>
          <a:ext cx="966720" cy="2889417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Departmental and Statutory plans</a:t>
          </a:r>
          <a:endParaRPr lang="en-GB" sz="1900" kern="1200" dirty="0">
            <a:latin typeface="Tw Cen MT Condensed" panose="020B0606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>
              <a:latin typeface="Tw Cen MT Condensed" panose="020B0606020104020203" pitchFamily="34" charset="0"/>
            </a:rPr>
            <a:t>Local engagement</a:t>
          </a:r>
          <a:endParaRPr lang="en-GB" sz="1900" kern="1200" dirty="0">
            <a:latin typeface="Tw Cen MT Condensed" panose="020B0606020104020203" pitchFamily="34" charset="0"/>
          </a:endParaRPr>
        </a:p>
      </dsp:txBody>
      <dsp:txXfrm rot="-5400000">
        <a:off x="1625297" y="2707504"/>
        <a:ext cx="2842226" cy="872338"/>
      </dsp:txXfrm>
    </dsp:sp>
    <dsp:sp modelId="{E7CDCEE4-EF4F-41CD-BAF9-A1AAF5DC5FB7}">
      <dsp:nvSpPr>
        <dsp:cNvPr id="0" name=""/>
        <dsp:cNvSpPr/>
      </dsp:nvSpPr>
      <dsp:spPr>
        <a:xfrm>
          <a:off x="0" y="2539473"/>
          <a:ext cx="1625297" cy="1208401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Tw Cen MT Condensed" panose="020B0606020104020203" pitchFamily="34" charset="0"/>
            </a:rPr>
            <a:t>Local Level</a:t>
          </a:r>
          <a:endParaRPr lang="en-GB" sz="3200" kern="1200" dirty="0">
            <a:latin typeface="Tw Cen MT Condensed" panose="020B0606020104020203" pitchFamily="34" charset="0"/>
          </a:endParaRPr>
        </a:p>
      </dsp:txBody>
      <dsp:txXfrm>
        <a:off x="58989" y="2598462"/>
        <a:ext cx="1507319" cy="1090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D91E9-5FF5-49AE-AC9B-EDFBD7810CEB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DC48-A646-4DA8-B3CC-10C26AB4E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ãborder between hong kong and shenzhenãçåçæå°çµæ"/>
          <p:cNvPicPr/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-119" r="25894" b="35652"/>
          <a:stretch/>
        </p:blipFill>
        <p:spPr bwMode="auto">
          <a:xfrm>
            <a:off x="0" y="0"/>
            <a:ext cx="12211050" cy="6326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69CB-623F-4FDA-859F-64B461B24255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1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0F3-9110-4522-8C4A-54FA9AB09C84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BB26-5927-4C20-9FB0-F2DBA7767B4F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2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ãborder between hong kong and shenzhenãçåçæå°çµæ"/>
          <p:cNvPicPr/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-119" r="25894" b="35652"/>
          <a:stretch/>
        </p:blipFill>
        <p:spPr bwMode="auto">
          <a:xfrm>
            <a:off x="0" y="0"/>
            <a:ext cx="12211050" cy="6326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800"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latin typeface="Tw Cen MT Condensed" panose="020B0606020104020203" pitchFamily="34" charset="0"/>
              </a:defRPr>
            </a:lvl1pPr>
            <a:lvl2pPr>
              <a:defRPr sz="2400">
                <a:latin typeface="Tw Cen MT Condensed" panose="020B0606020104020203" pitchFamily="34" charset="0"/>
              </a:defRPr>
            </a:lvl2pPr>
            <a:lvl3pPr>
              <a:defRPr sz="1800">
                <a:latin typeface="Tw Cen MT Condensed" panose="020B0606020104020203" pitchFamily="34" charset="0"/>
              </a:defRPr>
            </a:lvl3pPr>
            <a:lvl4pPr>
              <a:defRPr sz="1800">
                <a:latin typeface="Tw Cen MT Condensed" panose="020B0606020104020203" pitchFamily="34" charset="0"/>
              </a:defRPr>
            </a:lvl4pPr>
            <a:lvl5pPr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AC03-77D8-4B12-9EB9-721B452D56D1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1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ãborder between hong kong and shenzhenãçåçæå°çµæ"/>
          <p:cNvPicPr/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-119" r="25894" b="35652"/>
          <a:stretch/>
        </p:blipFill>
        <p:spPr bwMode="auto">
          <a:xfrm>
            <a:off x="0" y="0"/>
            <a:ext cx="12211050" cy="6326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20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C9DE-FA11-49F1-A18C-135B2DFE7A01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9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200-3668-483F-92C2-3C2530196FF6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2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1E3-93E5-46AD-9AD0-A3A4894D3D7C}" type="datetime1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3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AB4-DC06-4C30-908E-94844F7524FA}" type="datetime1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368-33D3-49A1-901F-C967C17F013F}" type="datetime1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13ADE7-9B84-4657-BE89-37A31C70FE68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CD1-F22C-4B13-B114-0522F32E886F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8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04EF8F-3727-4FE3-8E23-8A8E007BD60D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1C9C58-36CF-4F60-BA13-A597B875C7A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1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w Cen MT Condensed" panose="020B06060201040202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81680"/>
          </a:xfrm>
        </p:spPr>
        <p:txBody>
          <a:bodyPr>
            <a:normAutofit/>
          </a:bodyPr>
          <a:lstStyle/>
          <a:p>
            <a:r>
              <a:rPr lang="en-GB" b="1" dirty="0"/>
              <a:t>Vivian Ko &amp; Jeffrey Ng</a:t>
            </a:r>
          </a:p>
          <a:p>
            <a:r>
              <a:rPr lang="en-GB" b="1" dirty="0"/>
              <a:t>12 September 2019</a:t>
            </a:r>
          </a:p>
          <a:p>
            <a:r>
              <a:rPr lang="en-GB" b="1" dirty="0"/>
              <a:t>13th European biennial of towns and town planners 2019 | planning on the edge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Guangdong-Hong Kong-Macao Greater Bay </a:t>
            </a:r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572267" cy="444076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Firstly announced under the National </a:t>
            </a:r>
            <a:r>
              <a:rPr lang="en-GB" dirty="0"/>
              <a:t>13th Five-Year </a:t>
            </a:r>
            <a:r>
              <a:rPr lang="en-GB" dirty="0" smtClean="0"/>
              <a:t>Plan during the 19th </a:t>
            </a:r>
            <a:r>
              <a:rPr lang="en-GB" dirty="0"/>
              <a:t>National Congress of the Communist </a:t>
            </a:r>
            <a:r>
              <a:rPr lang="en-GB" dirty="0" smtClean="0"/>
              <a:t>Party of China</a:t>
            </a:r>
          </a:p>
          <a:p>
            <a:r>
              <a:rPr lang="en-GB" dirty="0" smtClean="0"/>
              <a:t>Comprises 11 major cities including Hong Kong, covering a total area of 56,000 square kilometres</a:t>
            </a:r>
          </a:p>
          <a:p>
            <a:r>
              <a:rPr lang="en-GB" dirty="0" smtClean="0"/>
              <a:t>Important role in the Belt and Road Initiative</a:t>
            </a:r>
          </a:p>
          <a:p>
            <a:r>
              <a:rPr lang="en-GB" dirty="0" smtClean="0"/>
              <a:t>One of the key strategies is to improve the infrastructural connectivity of the Area</a:t>
            </a:r>
          </a:p>
          <a:p>
            <a:pPr lvl="1"/>
            <a:r>
              <a:rPr lang="en-GB" dirty="0"/>
              <a:t>Guangzhou-Shenzhen-Hong Kong Express Rail Link (</a:t>
            </a:r>
            <a:r>
              <a:rPr lang="en-GB" dirty="0" smtClean="0"/>
              <a:t>XRL</a:t>
            </a:r>
          </a:p>
          <a:p>
            <a:pPr lvl="1"/>
            <a:r>
              <a:rPr lang="en-GB" dirty="0" smtClean="0"/>
              <a:t>Hong </a:t>
            </a:r>
            <a:r>
              <a:rPr lang="en-GB" dirty="0"/>
              <a:t>Kong-Zhuhai-Macao Bridge (HZMB)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3494920"/>
            <a:ext cx="3240000" cy="216028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845734"/>
            <a:ext cx="3240000" cy="139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7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 Description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Hong Kong-Zhuhai-Macao Bridge (HZMB)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Photo-Main Bri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7" r="282" b="22710"/>
          <a:stretch/>
        </p:blipFill>
        <p:spPr bwMode="auto">
          <a:xfrm>
            <a:off x="6654800" y="4706437"/>
            <a:ext cx="5400000" cy="1501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845734"/>
            <a:ext cx="5557520" cy="449156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Links </a:t>
            </a:r>
            <a:r>
              <a:rPr lang="en-GB" dirty="0"/>
              <a:t>three major cities Hong Kong, Zhuhai and Macao, which are geographically close but separated by water. </a:t>
            </a:r>
            <a:endParaRPr lang="en-GB" dirty="0" smtClean="0"/>
          </a:p>
          <a:p>
            <a:r>
              <a:rPr lang="en-GB" dirty="0" smtClean="0"/>
              <a:t>Travelling </a:t>
            </a:r>
            <a:r>
              <a:rPr lang="en-GB" dirty="0"/>
              <a:t>time between Zhuhai and Hong Kong </a:t>
            </a:r>
            <a:r>
              <a:rPr lang="en-GB" dirty="0" smtClean="0"/>
              <a:t>on the road</a:t>
            </a:r>
          </a:p>
          <a:p>
            <a:pPr lvl="1"/>
            <a:r>
              <a:rPr lang="en-GB" dirty="0" smtClean="0"/>
              <a:t>240 minutes </a:t>
            </a:r>
            <a:r>
              <a:rPr lang="en-GB" dirty="0" smtClean="0">
                <a:sym typeface="Wingdings" panose="05000000000000000000" pitchFamily="2" charset="2"/>
              </a:rPr>
              <a:t> 30 minutes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Creating “Bridgehead Economy”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Enhancing the connectivity of the western part of the PRD</a:t>
            </a:r>
            <a:endParaRPr lang="en-GB" dirty="0"/>
          </a:p>
        </p:txBody>
      </p:sp>
      <p:pic>
        <p:nvPicPr>
          <p:cNvPr id="9" name="Picture 8" descr="Map of Hong Kong-Zhuhai-Macau Brid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r="1972"/>
          <a:stretch/>
        </p:blipFill>
        <p:spPr bwMode="auto">
          <a:xfrm>
            <a:off x="6654800" y="1845734"/>
            <a:ext cx="5400000" cy="264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7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Hong Kong-Zhuhai-Macao Bridge (HZMB)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3"/>
            <a:ext cx="7376874" cy="437069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Delay due to a legal challenge regarding the environmental impact of the HZMB</a:t>
            </a:r>
          </a:p>
          <a:p>
            <a:r>
              <a:rPr lang="en-GB" dirty="0" smtClean="0"/>
              <a:t>Doubts </a:t>
            </a:r>
            <a:r>
              <a:rPr lang="en-GB" dirty="0"/>
              <a:t>on the official projections and estimated volume of traffic</a:t>
            </a:r>
          </a:p>
          <a:p>
            <a:pPr lvl="1"/>
            <a:r>
              <a:rPr lang="en-GB" dirty="0"/>
              <a:t>Alternative ports and </a:t>
            </a:r>
            <a:r>
              <a:rPr lang="en-GB" dirty="0" smtClean="0"/>
              <a:t>links within the PRD</a:t>
            </a:r>
            <a:endParaRPr lang="en-GB" dirty="0"/>
          </a:p>
          <a:p>
            <a:r>
              <a:rPr lang="en-GB" dirty="0" smtClean="0"/>
              <a:t>High cost (15 Billion GBP)</a:t>
            </a:r>
          </a:p>
          <a:p>
            <a:r>
              <a:rPr lang="en-GB" dirty="0" smtClean="0"/>
              <a:t>Causing </a:t>
            </a:r>
            <a:r>
              <a:rPr lang="en-GB" dirty="0"/>
              <a:t>environmental issues </a:t>
            </a:r>
            <a:endParaRPr lang="en-GB" dirty="0" smtClean="0"/>
          </a:p>
          <a:p>
            <a:r>
              <a:rPr lang="en-GB" dirty="0" smtClean="0"/>
              <a:t>Complexity of the HZMB permit</a:t>
            </a:r>
          </a:p>
          <a:p>
            <a:pPr lvl="1"/>
            <a:r>
              <a:rPr lang="en-GB" dirty="0" smtClean="0"/>
              <a:t>Insurance policies</a:t>
            </a:r>
          </a:p>
          <a:p>
            <a:pPr lvl="1"/>
            <a:r>
              <a:rPr lang="en-GB" dirty="0" smtClean="0"/>
              <a:t>Prohibited to enter the urban area in Macao</a:t>
            </a:r>
          </a:p>
          <a:p>
            <a:pPr lvl="1"/>
            <a:r>
              <a:rPr lang="en-GB" dirty="0" smtClean="0"/>
              <a:t>A separate special car registration permit is required to enter three cities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 descr="http://info.hktdc.com/mktprof/image/PR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54" y="3696425"/>
            <a:ext cx="3292396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cdn4.i-scmp.com/sites/default/files/images/methode/2019/02/10/abdc92b8-2abc-11e9-8864-9e8ab15a22ca_972x_1444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54" y="1068052"/>
            <a:ext cx="2165755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4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Guangzhou-Shenzhen-Hong Kong Express Rail Link (XRL)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67120" cy="4023360"/>
          </a:xfrm>
        </p:spPr>
        <p:txBody>
          <a:bodyPr>
            <a:normAutofit/>
          </a:bodyPr>
          <a:lstStyle/>
          <a:p>
            <a:r>
              <a:rPr lang="en-GB" dirty="0" smtClean="0"/>
              <a:t>Part </a:t>
            </a:r>
            <a:r>
              <a:rPr lang="en-GB" dirty="0"/>
              <a:t>of the proposed 12,000 kilometres of “four vertical and four horizontal” passengers lines of the Chinese national high-speed railway </a:t>
            </a:r>
            <a:r>
              <a:rPr lang="en-GB" dirty="0" smtClean="0"/>
              <a:t>network</a:t>
            </a:r>
          </a:p>
          <a:p>
            <a:r>
              <a:rPr lang="en-GB" dirty="0" smtClean="0"/>
              <a:t>The Scheme was firstly gazetted in 2008</a:t>
            </a:r>
          </a:p>
          <a:p>
            <a:r>
              <a:rPr lang="en-GB" dirty="0" smtClean="0"/>
              <a:t>Approved </a:t>
            </a:r>
            <a:r>
              <a:rPr lang="en-GB" dirty="0"/>
              <a:t>by the pro-establishment lawmakers who form a majority in the Legislative Council of Hong Kong in </a:t>
            </a:r>
            <a:r>
              <a:rPr lang="en-GB" dirty="0" smtClean="0"/>
              <a:t>2010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458" y="2022614"/>
            <a:ext cx="3960000" cy="3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Guangzhou-Shenzhen-Hong Kong Express Rail Link (XRL)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12765" cy="4440766"/>
          </a:xfrm>
        </p:spPr>
        <p:txBody>
          <a:bodyPr>
            <a:normAutofit/>
          </a:bodyPr>
          <a:lstStyle/>
          <a:p>
            <a:r>
              <a:rPr lang="en-GB" dirty="0"/>
              <a:t>High cost of the XRL (8.9Billion GBP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Requires </a:t>
            </a:r>
            <a:r>
              <a:rPr lang="en-GB" dirty="0"/>
              <a:t>land resumption of Choi Yuen </a:t>
            </a:r>
            <a:r>
              <a:rPr lang="en-GB" dirty="0" smtClean="0"/>
              <a:t>Village with about 500 villagers</a:t>
            </a:r>
          </a:p>
          <a:p>
            <a:pPr lvl="1"/>
            <a:r>
              <a:rPr lang="en-GB" dirty="0" smtClean="0"/>
              <a:t>No meetings or discussion were arranged</a:t>
            </a:r>
          </a:p>
          <a:p>
            <a:pPr lvl="1"/>
            <a:r>
              <a:rPr lang="en-GB" dirty="0" smtClean="0"/>
              <a:t>A warning note was received to vacate the village by November 2010</a:t>
            </a:r>
          </a:p>
          <a:p>
            <a:pPr lvl="1"/>
            <a:r>
              <a:rPr lang="en-GB" dirty="0" smtClean="0"/>
              <a:t>Leads to a large scale anti-XRL social movement</a:t>
            </a:r>
          </a:p>
          <a:p>
            <a:r>
              <a:rPr lang="en-GB" dirty="0"/>
              <a:t>Doubts on the official projections and estimated returns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 descr="https://www.highspeed.mtr.com.hk/res/media/web/about/hsr-intro/9-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/>
          <a:stretch/>
        </p:blipFill>
        <p:spPr bwMode="auto">
          <a:xfrm>
            <a:off x="6633746" y="2050226"/>
            <a:ext cx="5400000" cy="149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www.highspeed.mtr.com.hk/res/media/web/about/wek/9-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46" y="3835240"/>
            <a:ext cx="5400000" cy="1464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9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Analysis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Pro-National or Regional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Economic-minded </a:t>
            </a:r>
            <a:r>
              <a:rPr lang="en-GB" dirty="0"/>
              <a:t>planning </a:t>
            </a:r>
            <a:r>
              <a:rPr lang="en-GB" dirty="0" smtClean="0"/>
              <a:t>dilemma</a:t>
            </a:r>
          </a:p>
          <a:p>
            <a:pPr lvl="1"/>
            <a:r>
              <a:rPr lang="en-GB" dirty="0" smtClean="0"/>
              <a:t>Economically dependent to Chinese economy and tourists</a:t>
            </a:r>
          </a:p>
          <a:p>
            <a:pPr lvl="1"/>
            <a:r>
              <a:rPr lang="en-GB" dirty="0" smtClean="0"/>
              <a:t>National and regional planning policies and economic development always prioritise first</a:t>
            </a:r>
          </a:p>
          <a:p>
            <a:r>
              <a:rPr lang="en-GB" dirty="0" smtClean="0"/>
              <a:t>Lack of local engagement</a:t>
            </a:r>
          </a:p>
          <a:p>
            <a:pPr lvl="1"/>
            <a:r>
              <a:rPr lang="en-GB" dirty="0" smtClean="0"/>
              <a:t>Appointed TPB Members</a:t>
            </a:r>
          </a:p>
          <a:p>
            <a:pPr lvl="1"/>
            <a:r>
              <a:rPr lang="en-GB" dirty="0" smtClean="0"/>
              <a:t>Limited responsibilities to address the local planning issues and concerns</a:t>
            </a:r>
          </a:p>
          <a:p>
            <a:pPr lvl="1"/>
            <a:r>
              <a:rPr lang="en-GB" dirty="0" smtClean="0"/>
              <a:t>No stacks in formulating regional planning policies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Hong Kong-Zhuhai-Macao Bridge (HZMB)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75265" cy="4023360"/>
          </a:xfrm>
        </p:spPr>
        <p:txBody>
          <a:bodyPr/>
          <a:lstStyle/>
          <a:p>
            <a:r>
              <a:rPr lang="en-GB" dirty="0" smtClean="0"/>
              <a:t>Nationally-supported</a:t>
            </a:r>
          </a:p>
          <a:p>
            <a:r>
              <a:rPr lang="en-GB" dirty="0" smtClean="0"/>
              <a:t>Overemphasis on “Bridgehead economy”</a:t>
            </a:r>
          </a:p>
          <a:p>
            <a:r>
              <a:rPr lang="en-GB" dirty="0" smtClean="0"/>
              <a:t>Considered as a “White Elephant Project”</a:t>
            </a:r>
          </a:p>
          <a:p>
            <a:r>
              <a:rPr lang="en-GB" dirty="0" smtClean="0"/>
              <a:t>Impacts on local communities and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 descr="People queue up for buses at Tung Chung. Photo: Winson Wo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45" y="1752159"/>
            <a:ext cx="3240000" cy="216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ãhzmb tung chungãçåçæå°çµæ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45" y="4067930"/>
            <a:ext cx="3240000" cy="2080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8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44" y="4067930"/>
            <a:ext cx="3240000" cy="215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44" y="1737360"/>
            <a:ext cx="3240000" cy="216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Guangzhou-Shenzhen-Hong Kong Express Rail Link (XRL)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75265" cy="4023360"/>
          </a:xfrm>
        </p:spPr>
        <p:txBody>
          <a:bodyPr/>
          <a:lstStyle/>
          <a:p>
            <a:r>
              <a:rPr lang="en-GB" dirty="0" smtClean="0"/>
              <a:t>Nationally-supported</a:t>
            </a:r>
          </a:p>
          <a:p>
            <a:r>
              <a:rPr lang="en-GB" dirty="0" smtClean="0"/>
              <a:t>Considered as another “White Elephant Project”</a:t>
            </a:r>
          </a:p>
          <a:p>
            <a:r>
              <a:rPr lang="en-GB" dirty="0" smtClean="0"/>
              <a:t>Local communities - No stacks in the development</a:t>
            </a:r>
          </a:p>
          <a:p>
            <a:r>
              <a:rPr lang="en-GB" dirty="0" smtClean="0"/>
              <a:t>Leading to a social anti-XRL movement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7037428" cy="4296274"/>
          </a:xfrm>
        </p:spPr>
        <p:txBody>
          <a:bodyPr>
            <a:normAutofit/>
          </a:bodyPr>
          <a:lstStyle/>
          <a:p>
            <a:r>
              <a:rPr lang="en-GB" dirty="0" smtClean="0"/>
              <a:t>Sustainable Development &gt; </a:t>
            </a:r>
            <a:r>
              <a:rPr lang="en-GB" strike="sngStrike" dirty="0" smtClean="0"/>
              <a:t>Economic-minded </a:t>
            </a:r>
            <a:r>
              <a:rPr lang="en-GB" strike="sngStrike" dirty="0"/>
              <a:t>planning </a:t>
            </a:r>
            <a:r>
              <a:rPr lang="en-GB" strike="sngStrike" dirty="0" smtClean="0"/>
              <a:t>dilemma</a:t>
            </a:r>
            <a:endParaRPr lang="en-GB" strike="sngStrike" dirty="0"/>
          </a:p>
          <a:p>
            <a:r>
              <a:rPr lang="en-GB" dirty="0"/>
              <a:t>Important role of local governments / planning authorities</a:t>
            </a:r>
          </a:p>
          <a:p>
            <a:pPr lvl="1"/>
            <a:r>
              <a:rPr lang="en-GB" dirty="0" smtClean="0"/>
              <a:t>Identifying </a:t>
            </a:r>
            <a:r>
              <a:rPr lang="en-GB" dirty="0" smtClean="0"/>
              <a:t>the local needs in regional planning</a:t>
            </a:r>
            <a:r>
              <a:rPr lang="en-GB" dirty="0"/>
              <a:t> </a:t>
            </a:r>
            <a:r>
              <a:rPr lang="en-GB" dirty="0" smtClean="0"/>
              <a:t>at the earliest opportunity</a:t>
            </a:r>
          </a:p>
          <a:p>
            <a:r>
              <a:rPr lang="en-GB" dirty="0" smtClean="0"/>
              <a:t>Local engagement 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ormulating </a:t>
            </a:r>
            <a:r>
              <a:rPr lang="en-GB" dirty="0" smtClean="0"/>
              <a:t>regional planning </a:t>
            </a:r>
            <a:r>
              <a:rPr lang="en-GB" dirty="0" smtClean="0"/>
              <a:t>policies</a:t>
            </a:r>
          </a:p>
          <a:p>
            <a:pPr lvl="1"/>
            <a:r>
              <a:rPr lang="en-GB" dirty="0" smtClean="0"/>
              <a:t>Proactive role </a:t>
            </a:r>
            <a:r>
              <a:rPr lang="en-GB" smtClean="0"/>
              <a:t>in </a:t>
            </a:r>
            <a:r>
              <a:rPr lang="en-GB" smtClean="0"/>
              <a:t>the </a:t>
            </a:r>
            <a:r>
              <a:rPr lang="en-GB" smtClean="0"/>
              <a:t>planning </a:t>
            </a:r>
            <a:r>
              <a:rPr lang="en-GB" dirty="0" smtClean="0"/>
              <a:t>system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201168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651" y="1319070"/>
            <a:ext cx="3240000" cy="24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651" y="3857414"/>
            <a:ext cx="324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81680"/>
          </a:xfrm>
        </p:spPr>
        <p:txBody>
          <a:bodyPr>
            <a:normAutofit/>
          </a:bodyPr>
          <a:lstStyle/>
          <a:p>
            <a:r>
              <a:rPr lang="en-GB" b="1" dirty="0"/>
              <a:t>Vivian Ko &amp; Jeffrey Ng</a:t>
            </a:r>
          </a:p>
          <a:p>
            <a:r>
              <a:rPr lang="en-GB" b="1" dirty="0"/>
              <a:t>12 September 2019</a:t>
            </a:r>
          </a:p>
          <a:p>
            <a:r>
              <a:rPr lang="en-GB" b="1" dirty="0"/>
              <a:t>13th European biennial of towns and town planners 2019 | planning on the edge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Planning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966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3</a:t>
            </a:fld>
            <a:endParaRPr lang="en-GB"/>
          </a:p>
        </p:txBody>
      </p:sp>
      <p:sp>
        <p:nvSpPr>
          <p:cNvPr id="6" name="Plus 5"/>
          <p:cNvSpPr/>
          <p:nvPr/>
        </p:nvSpPr>
        <p:spPr>
          <a:xfrm>
            <a:off x="2915596" y="2832100"/>
            <a:ext cx="685800" cy="6858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inus 6"/>
          <p:cNvSpPr/>
          <p:nvPr/>
        </p:nvSpPr>
        <p:spPr>
          <a:xfrm>
            <a:off x="3378200" y="4279900"/>
            <a:ext cx="609600" cy="609600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066"/>
          </a:xfrm>
        </p:spPr>
        <p:txBody>
          <a:bodyPr>
            <a:normAutofit/>
          </a:bodyPr>
          <a:lstStyle/>
          <a:p>
            <a:r>
              <a:rPr lang="en-GB" dirty="0"/>
              <a:t>Using two mega-infrastructures in Hong Kong as case </a:t>
            </a:r>
            <a:r>
              <a:rPr lang="en-GB" dirty="0" smtClean="0"/>
              <a:t>studies</a:t>
            </a:r>
          </a:p>
          <a:p>
            <a:pPr lvl="1"/>
            <a:r>
              <a:rPr lang="en-GB" dirty="0"/>
              <a:t>Guangzhou-Shenzhen-Hong Kong Express Rail Link (XRL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Hong Kong-Zhuhai-Macao Bridge (HZMB</a:t>
            </a:r>
            <a:r>
              <a:rPr lang="en-GB" dirty="0" smtClean="0"/>
              <a:t>)</a:t>
            </a:r>
          </a:p>
          <a:p>
            <a:pPr marL="201168" lvl="1" indent="0">
              <a:buNone/>
            </a:pPr>
            <a:endParaRPr lang="en-GB" dirty="0" smtClean="0"/>
          </a:p>
          <a:p>
            <a:r>
              <a:rPr lang="en-GB" dirty="0" smtClean="0"/>
              <a:t>To examine </a:t>
            </a:r>
            <a:r>
              <a:rPr lang="en-GB" dirty="0"/>
              <a:t>the dynamic relationship between regional planning “outside” the border and local planning “inside” the border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discuss </a:t>
            </a:r>
            <a:r>
              <a:rPr lang="en-GB" dirty="0"/>
              <a:t>how local planning authorities can strike a balance between regional and local planning </a:t>
            </a:r>
            <a:r>
              <a:rPr lang="en-GB" dirty="0" smtClean="0"/>
              <a:t>policies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Miracle or Disaster: </a:t>
            </a:r>
            <a:br>
              <a:rPr lang="en-GB" dirty="0"/>
            </a:br>
            <a:r>
              <a:rPr lang="en-GB" dirty="0"/>
              <a:t>How Regional Planning outside the Border can influence Local Planning inside the Border?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Hong Kong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7720" cy="444076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Part of the District of Sam on during the Qing Dynasty</a:t>
            </a:r>
          </a:p>
          <a:p>
            <a:r>
              <a:rPr lang="en-GB" dirty="0"/>
              <a:t>Formed by three main </a:t>
            </a:r>
            <a:r>
              <a:rPr lang="en-GB" dirty="0" smtClean="0"/>
              <a:t>parts:</a:t>
            </a:r>
          </a:p>
          <a:p>
            <a:pPr lvl="1"/>
            <a:r>
              <a:rPr lang="en-GB" dirty="0" smtClean="0"/>
              <a:t>Hong </a:t>
            </a:r>
            <a:r>
              <a:rPr lang="en-GB" dirty="0"/>
              <a:t>Kong Island (ceded to the British in </a:t>
            </a:r>
            <a:r>
              <a:rPr lang="en-GB" dirty="0" smtClean="0"/>
              <a:t>1842)</a:t>
            </a:r>
          </a:p>
          <a:p>
            <a:pPr lvl="1"/>
            <a:r>
              <a:rPr lang="en-GB" dirty="0" smtClean="0"/>
              <a:t>Kowloon </a:t>
            </a:r>
            <a:r>
              <a:rPr lang="en-GB" dirty="0"/>
              <a:t>Peninsula (ceded to the British in </a:t>
            </a:r>
            <a:r>
              <a:rPr lang="en-GB" dirty="0" smtClean="0"/>
              <a:t>1860)</a:t>
            </a:r>
          </a:p>
          <a:p>
            <a:pPr lvl="1"/>
            <a:r>
              <a:rPr lang="en-GB" dirty="0" smtClean="0"/>
              <a:t>New </a:t>
            </a:r>
            <a:r>
              <a:rPr lang="en-GB" dirty="0"/>
              <a:t>Territories (rented to the British for 99 years since 1898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</a:t>
            </a:r>
            <a:r>
              <a:rPr lang="en-GB" dirty="0"/>
              <a:t>Special Administrative Region </a:t>
            </a:r>
            <a:r>
              <a:rPr lang="en-GB" dirty="0" smtClean="0"/>
              <a:t>(SAR) of </a:t>
            </a:r>
            <a:r>
              <a:rPr lang="en-GB" dirty="0"/>
              <a:t>China after 1 July </a:t>
            </a:r>
            <a:r>
              <a:rPr lang="en-GB" dirty="0" smtClean="0"/>
              <a:t>1997</a:t>
            </a:r>
          </a:p>
          <a:p>
            <a:pPr lvl="1"/>
            <a:r>
              <a:rPr lang="en-GB" dirty="0" smtClean="0"/>
              <a:t>“One Country, Two Systems” – Hong Kong will remain as a market-oriented capitalist economy for 50 years</a:t>
            </a:r>
          </a:p>
          <a:p>
            <a:pPr lvl="1"/>
            <a:r>
              <a:rPr lang="en-GB" dirty="0" smtClean="0"/>
              <a:t>Chief Executive of Hong Kong is not generally 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https://upload.wikimedia.org/wikipedia/commons/thumb/b/bd/Map_of_San_On_in_Kwangtung_1866.jpg/1024px-Map_of_San_On_in_Kwangtung_1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142746"/>
            <a:ext cx="3240000" cy="263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p of Hong Ko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3914245"/>
            <a:ext cx="3240000" cy="2270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5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System in Hong Kong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38541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Town Planning Ordinance (TPO)</a:t>
            </a:r>
          </a:p>
          <a:p>
            <a:pPr lvl="1"/>
            <a:r>
              <a:rPr lang="en-GB" dirty="0" smtClean="0"/>
              <a:t>Maintained after the handover in 1997</a:t>
            </a:r>
          </a:p>
          <a:p>
            <a:pPr lvl="1"/>
            <a:r>
              <a:rPr lang="en-GB" dirty="0" smtClean="0"/>
              <a:t>Comprises development strategies at the territorial level and local level</a:t>
            </a:r>
          </a:p>
          <a:p>
            <a:r>
              <a:rPr lang="en-GB" dirty="0" smtClean="0"/>
              <a:t>Town Planning Board</a:t>
            </a:r>
          </a:p>
          <a:p>
            <a:pPr lvl="1"/>
            <a:r>
              <a:rPr lang="en-GB" dirty="0" smtClean="0"/>
              <a:t>Formed under TPO</a:t>
            </a:r>
          </a:p>
          <a:p>
            <a:pPr lvl="1"/>
            <a:r>
              <a:rPr lang="en-GB" dirty="0" smtClean="0"/>
              <a:t>Principal body responsible for statutory planning</a:t>
            </a:r>
          </a:p>
          <a:p>
            <a:pPr lvl="1"/>
            <a:r>
              <a:rPr lang="en-GB" dirty="0" smtClean="0"/>
              <a:t>All members are appointed</a:t>
            </a:r>
            <a:endParaRPr lang="en-GB" dirty="0"/>
          </a:p>
          <a:p>
            <a:r>
              <a:rPr lang="en-GB" dirty="0" smtClean="0"/>
              <a:t>Development Bureau</a:t>
            </a:r>
          </a:p>
          <a:p>
            <a:r>
              <a:rPr lang="en-GB" dirty="0" smtClean="0"/>
              <a:t>Planning Department</a:t>
            </a:r>
          </a:p>
          <a:p>
            <a:pPr lvl="1"/>
            <a:r>
              <a:rPr lang="en-GB" dirty="0" smtClean="0"/>
              <a:t>Executive arm of the TPB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0810508"/>
              </p:ext>
            </p:extLst>
          </p:nvPr>
        </p:nvGraphicFramePr>
        <p:xfrm>
          <a:off x="7284936" y="1737360"/>
          <a:ext cx="4514715" cy="374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0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Hong Kong and </a:t>
            </a:r>
            <a:r>
              <a:rPr lang="en-GB" dirty="0" smtClean="0"/>
              <a:t>China  (Pre-1997 to 2003)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7720" cy="444076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Very limited regional planning before 1997</a:t>
            </a:r>
          </a:p>
          <a:p>
            <a:pPr lvl="1"/>
            <a:r>
              <a:rPr lang="en-GB" dirty="0" smtClean="0"/>
              <a:t>Hong Kong </a:t>
            </a:r>
            <a:r>
              <a:rPr lang="en-GB" dirty="0"/>
              <a:t>(</a:t>
            </a:r>
            <a:r>
              <a:rPr lang="en-GB" dirty="0" smtClean="0"/>
              <a:t>British colony)</a:t>
            </a:r>
          </a:p>
          <a:p>
            <a:pPr lvl="1"/>
            <a:r>
              <a:rPr lang="en-GB" dirty="0" smtClean="0"/>
              <a:t>China was politically unrest</a:t>
            </a:r>
          </a:p>
          <a:p>
            <a:r>
              <a:rPr lang="en-GB" dirty="0" smtClean="0"/>
              <a:t>Open Door Policy in 1978</a:t>
            </a:r>
          </a:p>
          <a:p>
            <a:pPr lvl="1"/>
            <a:r>
              <a:rPr lang="en-GB" dirty="0" smtClean="0"/>
              <a:t>PRD – one of the key development areas</a:t>
            </a:r>
          </a:p>
          <a:p>
            <a:pPr lvl="1"/>
            <a:r>
              <a:rPr lang="en-GB" dirty="0" smtClean="0"/>
              <a:t>Hong Kong – restructuring from an industrial centre to an international financial and service centre</a:t>
            </a:r>
          </a:p>
          <a:p>
            <a:r>
              <a:rPr lang="en-GB" dirty="0" smtClean="0"/>
              <a:t>Border after 1997</a:t>
            </a:r>
          </a:p>
          <a:p>
            <a:pPr lvl="1"/>
            <a:r>
              <a:rPr lang="en-GB" dirty="0" smtClean="0"/>
              <a:t>Special travelling documents for both Hong Kong and Chinese residents to cross the border</a:t>
            </a:r>
          </a:p>
          <a:p>
            <a:pPr lvl="1"/>
            <a:r>
              <a:rPr lang="en-GB" dirty="0" smtClean="0"/>
              <a:t>Chinese residents only allow to travel to Hong Kong on business visas or in group tours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 descr="http://info.hktdc.com/mktprof/image/PR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3971947"/>
            <a:ext cx="3240000" cy="210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0" y="1412100"/>
            <a:ext cx="3240000" cy="23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Hong Kong and </a:t>
            </a:r>
            <a:r>
              <a:rPr lang="en-GB" dirty="0" smtClean="0"/>
              <a:t>China (Post 2003)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7720" cy="4493520"/>
          </a:xfrm>
        </p:spPr>
        <p:txBody>
          <a:bodyPr>
            <a:normAutofit/>
          </a:bodyPr>
          <a:lstStyle/>
          <a:p>
            <a:r>
              <a:rPr lang="en-GB" dirty="0" smtClean="0"/>
              <a:t>Political and economic crises since 1997</a:t>
            </a:r>
          </a:p>
          <a:p>
            <a:r>
              <a:rPr lang="en-GB" dirty="0" smtClean="0"/>
              <a:t>Individual Visit Scheme</a:t>
            </a:r>
          </a:p>
          <a:p>
            <a:pPr lvl="1"/>
            <a:r>
              <a:rPr lang="en-GB" dirty="0" smtClean="0"/>
              <a:t>To allow visitors from Mainland China to visit Hong Kong on an individual basis</a:t>
            </a:r>
          </a:p>
          <a:p>
            <a:r>
              <a:rPr lang="en-GB" dirty="0" smtClean="0"/>
              <a:t>Mainland </a:t>
            </a:r>
            <a:r>
              <a:rPr lang="en-GB" dirty="0"/>
              <a:t>and Hong Kong Closer Economic Partnership Arrangement (CEPA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To allow </a:t>
            </a:r>
            <a:r>
              <a:rPr lang="en-GB" dirty="0"/>
              <a:t>qualified products, companies and residents of Hong Kong to enjoy preferential access to the Chinese </a:t>
            </a:r>
            <a:r>
              <a:rPr lang="en-GB" dirty="0" smtClean="0"/>
              <a:t>market</a:t>
            </a:r>
          </a:p>
          <a:p>
            <a:pPr lvl="1"/>
            <a:r>
              <a:rPr lang="en-GB" dirty="0"/>
              <a:t>The increasing economic cooperation between the two places also supported the cross-border passenger and freight </a:t>
            </a:r>
            <a:r>
              <a:rPr lang="en-GB" dirty="0" smtClean="0"/>
              <a:t>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9C58-36CF-4F60-BA13-A597B875C7A8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20411269"/>
              </p:ext>
            </p:extLst>
          </p:nvPr>
        </p:nvGraphicFramePr>
        <p:xfrm>
          <a:off x="7965670" y="1696720"/>
          <a:ext cx="5638800" cy="429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9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1023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Tw Cen MT Condensed</vt:lpstr>
      <vt:lpstr>Wingdings</vt:lpstr>
      <vt:lpstr>Retrospect</vt:lpstr>
      <vt:lpstr>Miracle or Disaster:  How Regional Planning outside the Border can influence Local Planning inside the Border? </vt:lpstr>
      <vt:lpstr>Introduction</vt:lpstr>
      <vt:lpstr>Regional Planning</vt:lpstr>
      <vt:lpstr>Introduction</vt:lpstr>
      <vt:lpstr>Context</vt:lpstr>
      <vt:lpstr>Hong Kong</vt:lpstr>
      <vt:lpstr>Planning System in Hong Kong</vt:lpstr>
      <vt:lpstr>Hong Kong and China  (Pre-1997 to 2003)</vt:lpstr>
      <vt:lpstr>Hong Kong and China (Post 2003)</vt:lpstr>
      <vt:lpstr>Guangdong-Hong Kong-Macao Greater Bay Area</vt:lpstr>
      <vt:lpstr>Subject Description</vt:lpstr>
      <vt:lpstr>Hong Kong-Zhuhai-Macao Bridge (HZMB)</vt:lpstr>
      <vt:lpstr>Hong Kong-Zhuhai-Macao Bridge (HZMB)</vt:lpstr>
      <vt:lpstr>Guangzhou-Shenzhen-Hong Kong Express Rail Link (XRL)</vt:lpstr>
      <vt:lpstr>Guangzhou-Shenzhen-Hong Kong Express Rail Link (XRL)</vt:lpstr>
      <vt:lpstr>Analysis </vt:lpstr>
      <vt:lpstr>Pro-National or Regional Planning</vt:lpstr>
      <vt:lpstr>Hong Kong-Zhuhai-Macao Bridge (HZMB)</vt:lpstr>
      <vt:lpstr>Guangzhou-Shenzhen-Hong Kong Express Rail Link (XRL)</vt:lpstr>
      <vt:lpstr>Way Forward</vt:lpstr>
      <vt:lpstr>Way Forward</vt:lpstr>
      <vt:lpstr>Miracle or Disaster:  How Regional Planning outside the Border can influence Local Planning inside the Border? </vt:lpstr>
    </vt:vector>
  </TitlesOfParts>
  <Company>West Berkshire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Miracle or Disaster:  How Regional Planning outside the Border can influence Local Planning inside the Border? </dc:title>
  <dc:creator>Jeffrey Ng</dc:creator>
  <cp:lastModifiedBy>Jeffrey Ng</cp:lastModifiedBy>
  <cp:revision>17</cp:revision>
  <dcterms:created xsi:type="dcterms:W3CDTF">2019-09-06T14:41:19Z</dcterms:created>
  <dcterms:modified xsi:type="dcterms:W3CDTF">2019-09-12T08:26:22Z</dcterms:modified>
</cp:coreProperties>
</file>