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285" r:id="rId2"/>
    <p:sldId id="279" r:id="rId3"/>
    <p:sldId id="313" r:id="rId4"/>
    <p:sldId id="296" r:id="rId5"/>
    <p:sldId id="286" r:id="rId6"/>
    <p:sldId id="293" r:id="rId7"/>
    <p:sldId id="257" r:id="rId8"/>
    <p:sldId id="258" r:id="rId9"/>
    <p:sldId id="291" r:id="rId10"/>
    <p:sldId id="292" r:id="rId11"/>
    <p:sldId id="299" r:id="rId12"/>
    <p:sldId id="298" r:id="rId13"/>
    <p:sldId id="297" r:id="rId14"/>
    <p:sldId id="284" r:id="rId15"/>
    <p:sldId id="259" r:id="rId16"/>
    <p:sldId id="301" r:id="rId17"/>
    <p:sldId id="302" r:id="rId18"/>
    <p:sldId id="260" r:id="rId19"/>
    <p:sldId id="261" r:id="rId20"/>
    <p:sldId id="303" r:id="rId21"/>
    <p:sldId id="263" r:id="rId22"/>
    <p:sldId id="314" r:id="rId23"/>
    <p:sldId id="281" r:id="rId24"/>
    <p:sldId id="265" r:id="rId25"/>
  </p:sldIdLst>
  <p:sldSz cx="9144000" cy="6858000" type="screen4x3"/>
  <p:notesSz cx="6858000" cy="9144000"/>
  <p:defaultTex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8FD400"/>
    <a:srgbClr val="D2FF79"/>
    <a:srgbClr val="F28B00"/>
    <a:srgbClr val="EC008C"/>
    <a:srgbClr val="EF8200"/>
    <a:srgbClr val="9325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26" autoAdjust="0"/>
    <p:restoredTop sz="93979" autoAdjust="0"/>
  </p:normalViewPr>
  <p:slideViewPr>
    <p:cSldViewPr>
      <p:cViewPr varScale="1">
        <p:scale>
          <a:sx n="67" d="100"/>
          <a:sy n="67" d="100"/>
        </p:scale>
        <p:origin x="1302"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3342D4B-6F04-4657-ADDD-DA2AF0C59482}" type="datetimeFigureOut">
              <a:rPr lang="en-GB" smtClean="0"/>
              <a:t>10/09/2019</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GB" smtClean="0"/>
              <a:t>OFFICIAL</a:t>
            </a:r>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CFEE2EC-C109-465F-9144-5D0131412094}" type="slidenum">
              <a:rPr lang="en-GB" smtClean="0"/>
              <a:t>‹#›</a:t>
            </a:fld>
            <a:endParaRPr lang="en-GB"/>
          </a:p>
        </p:txBody>
      </p:sp>
    </p:spTree>
    <p:extLst>
      <p:ext uri="{BB962C8B-B14F-4D97-AF65-F5344CB8AC3E}">
        <p14:creationId xmlns:p14="http://schemas.microsoft.com/office/powerpoint/2010/main" val="363198539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959E9D-EAC0-4536-8958-487699D3BFD3}" type="datetimeFigureOut">
              <a:rPr lang="en-GB" smtClean="0"/>
              <a:t>10/09/2019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GB" smtClean="0"/>
              <a:t>OFFICIAL</a:t>
            </a: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90B9AF-5D09-42B0-9022-1DB24831399B}" type="slidenum">
              <a:rPr lang="en-GB" smtClean="0"/>
              <a:t>‹#›</a:t>
            </a:fld>
            <a:endParaRPr lang="en-GB"/>
          </a:p>
        </p:txBody>
      </p:sp>
    </p:spTree>
    <p:extLst>
      <p:ext uri="{BB962C8B-B14F-4D97-AF65-F5344CB8AC3E}">
        <p14:creationId xmlns:p14="http://schemas.microsoft.com/office/powerpoint/2010/main" val="58977091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have some long term problems</a:t>
            </a:r>
          </a:p>
          <a:p>
            <a:pPr marL="167392" indent="-167392">
              <a:buFont typeface="Arial" panose="020B0604020202020204" pitchFamily="34" charset="0"/>
              <a:buChar char="•"/>
            </a:pPr>
            <a:r>
              <a:rPr lang="en-US" dirty="0" smtClean="0"/>
              <a:t>Historically Plymouth has been off the radar when it comes to funding</a:t>
            </a:r>
            <a:r>
              <a:rPr lang="en-US" baseline="0" dirty="0" smtClean="0"/>
              <a:t> – resulting in </a:t>
            </a:r>
            <a:r>
              <a:rPr lang="en-US" dirty="0" smtClean="0"/>
              <a:t>poor transport infrastructure, low levels of funding for public health etc.</a:t>
            </a:r>
          </a:p>
          <a:p>
            <a:pPr marL="167392" indent="-167392">
              <a:buFont typeface="Arial" panose="020B0604020202020204" pitchFamily="34" charset="0"/>
              <a:buChar char="•"/>
            </a:pPr>
            <a:r>
              <a:rPr lang="en-US" dirty="0"/>
              <a:t>Our </a:t>
            </a:r>
            <a:r>
              <a:rPr lang="en-GB" dirty="0"/>
              <a:t>economy has historically been over-reliant on the public sector jobs, and previously on construction led housing –  and is relatively weak in the higher value financial and professional and business services. The recession was deeper and more enduring in Plymouth than elsewhere and overall GVA growth has been lower than the national and regional </a:t>
            </a:r>
            <a:r>
              <a:rPr lang="en-GB" dirty="0" smtClean="0"/>
              <a:t>averages</a:t>
            </a:r>
            <a:endParaRPr lang="en-GB" dirty="0"/>
          </a:p>
          <a:p>
            <a:pPr marL="167392" indent="-167392">
              <a:buFont typeface="Arial" panose="020B0604020202020204" pitchFamily="34" charset="0"/>
              <a:buChar char="•"/>
            </a:pPr>
            <a:r>
              <a:rPr lang="en-GB" dirty="0"/>
              <a:t>We have a relatively low wage </a:t>
            </a:r>
            <a:r>
              <a:rPr lang="en-GB" dirty="0" smtClean="0"/>
              <a:t>economy</a:t>
            </a:r>
            <a:endParaRPr lang="en-GB" dirty="0"/>
          </a:p>
          <a:p>
            <a:pPr marL="167392" marR="0" indent="-16739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There are long term issues of </a:t>
            </a:r>
            <a:r>
              <a:rPr lang="en-GB" dirty="0" smtClean="0"/>
              <a:t>under-employment</a:t>
            </a:r>
          </a:p>
          <a:p>
            <a:pPr marL="167392" marR="0" indent="-16739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One in five children are living in poverty</a:t>
            </a:r>
          </a:p>
          <a:p>
            <a:pPr marL="167392" marR="0" indent="-16739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Plymouth under performs on productivity and its drivers, particularly business stock</a:t>
            </a:r>
            <a:r>
              <a:rPr lang="en-GB" baseline="0" dirty="0" smtClean="0"/>
              <a:t> and start ups</a:t>
            </a:r>
            <a:endParaRPr lang="en-GB" dirty="0" smtClean="0"/>
          </a:p>
          <a:p>
            <a:pPr marL="167392" indent="-167392">
              <a:buFont typeface="Arial" panose="020B0604020202020204" pitchFamily="34" charset="0"/>
              <a:buChar char="•"/>
            </a:pPr>
            <a:r>
              <a:rPr lang="en-GB" dirty="0" smtClean="0"/>
              <a:t>Plymouth is consistently</a:t>
            </a:r>
            <a:r>
              <a:rPr lang="en-GB" baseline="0" dirty="0" smtClean="0"/>
              <a:t> below the national average for educational attainment </a:t>
            </a:r>
            <a:endParaRPr lang="en-GB" dirty="0"/>
          </a:p>
          <a:p>
            <a:pPr marL="167392" indent="-167392">
              <a:buFont typeface="Arial" panose="020B0604020202020204" pitchFamily="34" charset="0"/>
              <a:buChar char="•"/>
            </a:pPr>
            <a:r>
              <a:rPr lang="en-GB" dirty="0" smtClean="0"/>
              <a:t>There </a:t>
            </a:r>
            <a:r>
              <a:rPr lang="en-GB" dirty="0"/>
              <a:t>are some very significant health </a:t>
            </a:r>
            <a:r>
              <a:rPr lang="en-GB" dirty="0" smtClean="0"/>
              <a:t>inequalities – the life expectancy gap between the most and least deprived areas</a:t>
            </a:r>
            <a:r>
              <a:rPr lang="en-GB" baseline="0" dirty="0" smtClean="0"/>
              <a:t> of the city is 7 years and 9 months. (A city of two halves?) </a:t>
            </a:r>
            <a:r>
              <a:rPr lang="en-GB" dirty="0" smtClean="0"/>
              <a:t>  </a:t>
            </a:r>
            <a:endParaRPr lang="en-GB" dirty="0"/>
          </a:p>
          <a:p>
            <a:pPr marL="167392" indent="-167392">
              <a:buFont typeface="Arial" panose="020B0604020202020204" pitchFamily="34" charset="0"/>
              <a:buChar char="•"/>
            </a:pPr>
            <a:r>
              <a:rPr lang="en-GB" dirty="0" smtClean="0"/>
              <a:t>30 </a:t>
            </a:r>
            <a:r>
              <a:rPr lang="en-GB" dirty="0"/>
              <a:t>per cent of private rented housing stock is considered to be non-decent</a:t>
            </a:r>
          </a:p>
          <a:p>
            <a:pPr marL="171450" lvl="0" indent="-171450">
              <a:buFont typeface="Arial" panose="020B0604020202020204" pitchFamily="34" charset="0"/>
              <a:buChar char="•"/>
            </a:pPr>
            <a:r>
              <a:rPr lang="en-GB" dirty="0"/>
              <a:t>We suffer along with our neighbours in the South West Peninsula from outdated and slow rail infrastructure due to many years of under-investment by the Government. The result of this was at its most stark when the main line to London was washed away at Dawlish by storms a few years ago. </a:t>
            </a:r>
            <a:endParaRPr lang="en-US" dirty="0" smtClean="0"/>
          </a:p>
          <a:p>
            <a:pPr marL="167392" indent="-167392">
              <a:buFont typeface="Arial" panose="020B0604020202020204" pitchFamily="34" charset="0"/>
              <a:buChar char="•"/>
            </a:pPr>
            <a:endParaRPr lang="en-US" dirty="0" smtClean="0"/>
          </a:p>
          <a:p>
            <a:endParaRPr lang="en-GB" dirty="0"/>
          </a:p>
        </p:txBody>
      </p:sp>
      <p:sp>
        <p:nvSpPr>
          <p:cNvPr id="4" name="Slide Number Placeholder 3"/>
          <p:cNvSpPr>
            <a:spLocks noGrp="1"/>
          </p:cNvSpPr>
          <p:nvPr>
            <p:ph type="sldNum" sz="quarter" idx="10"/>
          </p:nvPr>
        </p:nvSpPr>
        <p:spPr/>
        <p:txBody>
          <a:bodyPr/>
          <a:lstStyle/>
          <a:p>
            <a:fld id="{E18C269A-D173-49A5-BDC6-C4EC0E5C3CFC}" type="slidenum">
              <a:rPr lang="en-GB" smtClean="0"/>
              <a:t>3</a:t>
            </a:fld>
            <a:endParaRPr lang="en-GB"/>
          </a:p>
        </p:txBody>
      </p:sp>
    </p:spTree>
    <p:extLst>
      <p:ext uri="{BB962C8B-B14F-4D97-AF65-F5344CB8AC3E}">
        <p14:creationId xmlns:p14="http://schemas.microsoft.com/office/powerpoint/2010/main" val="3274268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600" kern="1200" dirty="0">
              <a:solidFill>
                <a:schemeClr val="bg2">
                  <a:lumMod val="75000"/>
                </a:schemeClr>
              </a:solidFill>
              <a:latin typeface="+mj-lt"/>
              <a:ea typeface="+mn-ea"/>
              <a:cs typeface="Calibri" panose="020F0502020204030204" pitchFamily="34" charset="0"/>
            </a:endParaRPr>
          </a:p>
        </p:txBody>
      </p:sp>
      <p:sp>
        <p:nvSpPr>
          <p:cNvPr id="4" name="Footer Placeholder 3"/>
          <p:cNvSpPr>
            <a:spLocks noGrp="1"/>
          </p:cNvSpPr>
          <p:nvPr>
            <p:ph type="ftr" sz="quarter" idx="10"/>
          </p:nvPr>
        </p:nvSpPr>
        <p:spPr/>
        <p:txBody>
          <a:bodyPr/>
          <a:lstStyle/>
          <a:p>
            <a:r>
              <a:rPr lang="en-GB" smtClean="0"/>
              <a:t>OFFICIAL</a:t>
            </a:r>
            <a:endParaRPr lang="en-GB"/>
          </a:p>
        </p:txBody>
      </p:sp>
      <p:sp>
        <p:nvSpPr>
          <p:cNvPr id="5" name="Slide Number Placeholder 4"/>
          <p:cNvSpPr>
            <a:spLocks noGrp="1"/>
          </p:cNvSpPr>
          <p:nvPr>
            <p:ph type="sldNum" sz="quarter" idx="11"/>
          </p:nvPr>
        </p:nvSpPr>
        <p:spPr/>
        <p:txBody>
          <a:bodyPr/>
          <a:lstStyle/>
          <a:p>
            <a:fld id="{DB90B9AF-5D09-42B0-9022-1DB24831399B}" type="slidenum">
              <a:rPr lang="en-GB" smtClean="0"/>
              <a:t>7</a:t>
            </a:fld>
            <a:endParaRPr lang="en-GB"/>
          </a:p>
        </p:txBody>
      </p:sp>
    </p:spTree>
    <p:extLst>
      <p:ext uri="{BB962C8B-B14F-4D97-AF65-F5344CB8AC3E}">
        <p14:creationId xmlns:p14="http://schemas.microsoft.com/office/powerpoint/2010/main" val="250542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9E0EEBF-464E-4D69-807B-342F21A3A587}" type="slidenum">
              <a:rPr lang="en-GB" smtClean="0"/>
              <a:t>16</a:t>
            </a:fld>
            <a:endParaRPr lang="en-GB"/>
          </a:p>
        </p:txBody>
      </p:sp>
    </p:spTree>
    <p:extLst>
      <p:ext uri="{BB962C8B-B14F-4D97-AF65-F5344CB8AC3E}">
        <p14:creationId xmlns:p14="http://schemas.microsoft.com/office/powerpoint/2010/main" val="1685946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smtClean="0"/>
          </a:p>
        </p:txBody>
      </p:sp>
      <p:sp>
        <p:nvSpPr>
          <p:cNvPr id="4" name="Slide Number Placeholder 3"/>
          <p:cNvSpPr>
            <a:spLocks noGrp="1"/>
          </p:cNvSpPr>
          <p:nvPr>
            <p:ph type="sldNum" sz="quarter" idx="10"/>
          </p:nvPr>
        </p:nvSpPr>
        <p:spPr/>
        <p:txBody>
          <a:bodyPr/>
          <a:lstStyle/>
          <a:p>
            <a:fld id="{29E0EEBF-464E-4D69-807B-342F21A3A587}" type="slidenum">
              <a:rPr lang="en-GB" smtClean="0"/>
              <a:t>17</a:t>
            </a:fld>
            <a:endParaRPr lang="en-GB"/>
          </a:p>
        </p:txBody>
      </p:sp>
    </p:spTree>
    <p:extLst>
      <p:ext uri="{BB962C8B-B14F-4D97-AF65-F5344CB8AC3E}">
        <p14:creationId xmlns:p14="http://schemas.microsoft.com/office/powerpoint/2010/main" val="1643182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10"/>
          </p:nvPr>
        </p:nvSpPr>
        <p:spPr/>
        <p:txBody>
          <a:bodyPr/>
          <a:lstStyle/>
          <a:p>
            <a:r>
              <a:rPr lang="en-GB" smtClean="0"/>
              <a:t>OFFICIAL</a:t>
            </a:r>
            <a:endParaRPr lang="en-GB"/>
          </a:p>
        </p:txBody>
      </p:sp>
      <p:sp>
        <p:nvSpPr>
          <p:cNvPr id="5" name="Slide Number Placeholder 4"/>
          <p:cNvSpPr>
            <a:spLocks noGrp="1"/>
          </p:cNvSpPr>
          <p:nvPr>
            <p:ph type="sldNum" sz="quarter" idx="11"/>
          </p:nvPr>
        </p:nvSpPr>
        <p:spPr/>
        <p:txBody>
          <a:bodyPr/>
          <a:lstStyle/>
          <a:p>
            <a:fld id="{DB90B9AF-5D09-42B0-9022-1DB24831399B}" type="slidenum">
              <a:rPr lang="en-GB" smtClean="0"/>
              <a:t>19</a:t>
            </a:fld>
            <a:endParaRPr lang="en-GB"/>
          </a:p>
        </p:txBody>
      </p:sp>
    </p:spTree>
    <p:extLst>
      <p:ext uri="{BB962C8B-B14F-4D97-AF65-F5344CB8AC3E}">
        <p14:creationId xmlns:p14="http://schemas.microsoft.com/office/powerpoint/2010/main" val="2780832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9E0EEBF-464E-4D69-807B-342F21A3A587}" type="slidenum">
              <a:rPr lang="en-GB" smtClean="0"/>
              <a:t>20</a:t>
            </a:fld>
            <a:endParaRPr lang="en-GB"/>
          </a:p>
        </p:txBody>
      </p:sp>
    </p:spTree>
    <p:extLst>
      <p:ext uri="{BB962C8B-B14F-4D97-AF65-F5344CB8AC3E}">
        <p14:creationId xmlns:p14="http://schemas.microsoft.com/office/powerpoint/2010/main" val="40912022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4" descr="powerpo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51950" cy="69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Rectangle 8"/>
          <p:cNvSpPr>
            <a:spLocks noGrp="1" noChangeArrowheads="1"/>
          </p:cNvSpPr>
          <p:nvPr>
            <p:ph type="ctrTitle"/>
          </p:nvPr>
        </p:nvSpPr>
        <p:spPr>
          <a:xfrm>
            <a:off x="455613" y="333375"/>
            <a:ext cx="6564312" cy="1144588"/>
          </a:xfrm>
          <a:extLst>
            <a:ext uri="{AF507438-7753-43E0-B8FC-AC1667EBCBE1}">
              <a14:hiddenEffects xmlns:a14="http://schemas.microsoft.com/office/drawing/2010/main">
                <a:effectLst>
                  <a:outerShdw dist="89803" dir="2700000" algn="ctr" rotWithShape="0">
                    <a:schemeClr val="bg2"/>
                  </a:outerShdw>
                </a:effectLst>
              </a14:hiddenEffects>
            </a:ext>
          </a:extLst>
        </p:spPr>
        <p:txBody>
          <a:bodyPr/>
          <a:lstStyle>
            <a:lvl1pPr>
              <a:defRPr/>
            </a:lvl1pPr>
          </a:lstStyle>
          <a:p>
            <a:pPr lvl="0"/>
            <a:r>
              <a:rPr lang="en-US" noProof="0" smtClean="0"/>
              <a:t>Click to edit Master title style</a:t>
            </a:r>
            <a:endParaRPr lang="en-GB" noProof="0" smtClean="0"/>
          </a:p>
        </p:txBody>
      </p:sp>
      <p:sp>
        <p:nvSpPr>
          <p:cNvPr id="3081" name="Rectangle 9"/>
          <p:cNvSpPr>
            <a:spLocks noGrp="1" noChangeArrowheads="1"/>
          </p:cNvSpPr>
          <p:nvPr>
            <p:ph type="subTitle" idx="1"/>
          </p:nvPr>
        </p:nvSpPr>
        <p:spPr>
          <a:xfrm>
            <a:off x="304800" y="1773238"/>
            <a:ext cx="6859588" cy="4103687"/>
          </a:xfrm>
        </p:spPr>
        <p:txBody>
          <a:bodyPr anchor="b"/>
          <a:lstStyle>
            <a:lvl1pPr marL="0" indent="0">
              <a:buFont typeface="Wingdings" pitchFamily="2" charset="2"/>
              <a:buNone/>
              <a:defRPr sz="3200"/>
            </a:lvl1pPr>
          </a:lstStyle>
          <a:p>
            <a:pPr lvl="0"/>
            <a:r>
              <a:rPr lang="en-US" noProof="0" smtClean="0"/>
              <a:t>Click to edit Master subtitle style</a:t>
            </a:r>
            <a:endParaRPr lang="en-GB" noProof="0" smtClean="0"/>
          </a:p>
        </p:txBody>
      </p:sp>
      <p:sp>
        <p:nvSpPr>
          <p:cNvPr id="5" name="TextBox 4"/>
          <p:cNvSpPr txBox="1"/>
          <p:nvPr userDrawn="1"/>
        </p:nvSpPr>
        <p:spPr>
          <a:xfrm>
            <a:off x="7308304" y="6525344"/>
            <a:ext cx="1728192" cy="246221"/>
          </a:xfrm>
          <a:prstGeom prst="rect">
            <a:avLst/>
          </a:prstGeom>
          <a:noFill/>
        </p:spPr>
        <p:txBody>
          <a:bodyPr wrap="square" rtlCol="0">
            <a:spAutoFit/>
          </a:bodyPr>
          <a:lstStyle/>
          <a:p>
            <a:pPr algn="r"/>
            <a:r>
              <a:rPr lang="en-GB" sz="1000" dirty="0" smtClean="0">
                <a:latin typeface="+mj-lt"/>
              </a:rPr>
              <a:t>OFFICIAL</a:t>
            </a:r>
            <a:endParaRPr lang="en-GB" sz="1000" dirty="0">
              <a:latin typeface="+mj-lt"/>
            </a:endParaRPr>
          </a:p>
        </p:txBody>
      </p:sp>
    </p:spTree>
    <p:extLst>
      <p:ext uri="{BB962C8B-B14F-4D97-AF65-F5344CB8AC3E}">
        <p14:creationId xmlns:p14="http://schemas.microsoft.com/office/powerpoint/2010/main" val="301232876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78891954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04800" y="1752600"/>
            <a:ext cx="3344863" cy="4779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3802063" y="1752600"/>
            <a:ext cx="3344862" cy="4779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91010891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6707088" cy="1080120"/>
          </a:xfrm>
        </p:spPr>
        <p:txBody>
          <a:bodyPr/>
          <a:lstStyle>
            <a:lvl1pPr>
              <a:defRPr/>
            </a:lvl1pPr>
          </a:lstStyle>
          <a:p>
            <a:r>
              <a:rPr lang="en-US" smtClean="0"/>
              <a:t>Click to edit Master title style</a:t>
            </a:r>
            <a:endParaRPr lang="en-GB" dirty="0"/>
          </a:p>
        </p:txBody>
      </p:sp>
      <p:sp>
        <p:nvSpPr>
          <p:cNvPr id="3" name="Text Placeholder 2"/>
          <p:cNvSpPr>
            <a:spLocks noGrp="1"/>
          </p:cNvSpPr>
          <p:nvPr>
            <p:ph type="body" idx="1"/>
          </p:nvPr>
        </p:nvSpPr>
        <p:spPr>
          <a:xfrm>
            <a:off x="323528" y="1772816"/>
            <a:ext cx="316835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323528" y="2564904"/>
            <a:ext cx="316835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Text Placeholder 2"/>
          <p:cNvSpPr>
            <a:spLocks noGrp="1"/>
          </p:cNvSpPr>
          <p:nvPr>
            <p:ph type="body" idx="10"/>
          </p:nvPr>
        </p:nvSpPr>
        <p:spPr>
          <a:xfrm>
            <a:off x="4067944" y="1772816"/>
            <a:ext cx="316835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Content Placeholder 3"/>
          <p:cNvSpPr>
            <a:spLocks noGrp="1"/>
          </p:cNvSpPr>
          <p:nvPr>
            <p:ph sz="half" idx="11"/>
          </p:nvPr>
        </p:nvSpPr>
        <p:spPr>
          <a:xfrm>
            <a:off x="4067944" y="2564904"/>
            <a:ext cx="316835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65997478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63999097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3528" y="1772816"/>
            <a:ext cx="6912768" cy="49685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a:p>
        </p:txBody>
      </p:sp>
    </p:spTree>
    <p:extLst>
      <p:ext uri="{BB962C8B-B14F-4D97-AF65-F5344CB8AC3E}">
        <p14:creationId xmlns:p14="http://schemas.microsoft.com/office/powerpoint/2010/main" val="403711381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1" descr="powerpoin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251950" cy="69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333375"/>
            <a:ext cx="65627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8" name="Rectangle 3"/>
          <p:cNvSpPr>
            <a:spLocks noGrp="1" noChangeArrowheads="1"/>
          </p:cNvSpPr>
          <p:nvPr>
            <p:ph type="body" idx="1"/>
          </p:nvPr>
        </p:nvSpPr>
        <p:spPr bwMode="auto">
          <a:xfrm>
            <a:off x="304800" y="1752600"/>
            <a:ext cx="6842125" cy="477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p:txBody>
      </p:sp>
      <p:sp>
        <p:nvSpPr>
          <p:cNvPr id="2" name="TextBox 1"/>
          <p:cNvSpPr txBox="1"/>
          <p:nvPr userDrawn="1"/>
        </p:nvSpPr>
        <p:spPr>
          <a:xfrm>
            <a:off x="7308304" y="6525344"/>
            <a:ext cx="1728192" cy="246221"/>
          </a:xfrm>
          <a:prstGeom prst="rect">
            <a:avLst/>
          </a:prstGeom>
          <a:noFill/>
        </p:spPr>
        <p:txBody>
          <a:bodyPr wrap="square" rtlCol="0">
            <a:spAutoFit/>
          </a:bodyPr>
          <a:lstStyle/>
          <a:p>
            <a:pPr algn="r"/>
            <a:r>
              <a:rPr lang="en-GB" sz="1000" dirty="0" smtClean="0">
                <a:latin typeface="+mj-lt"/>
              </a:rPr>
              <a:t>OFFICIAL</a:t>
            </a:r>
            <a:endParaRPr lang="en-GB" sz="1000" dirty="0">
              <a:latin typeface="+mj-lt"/>
            </a:endParaRPr>
          </a:p>
        </p:txBody>
      </p:sp>
    </p:spTree>
  </p:cSld>
  <p:clrMap bg1="lt1" tx1="dk1" bg2="lt2" tx2="dk2" accent1="accent1" accent2="accent2" accent3="accent3" accent4="accent4" accent5="accent5" accent6="accent6" hlink="hlink" folHlink="folHlink"/>
  <p:sldLayoutIdLst>
    <p:sldLayoutId id="2147483671" r:id="rId1"/>
    <p:sldLayoutId id="2147483661" r:id="rId2"/>
    <p:sldLayoutId id="2147483663" r:id="rId3"/>
    <p:sldLayoutId id="2147483664" r:id="rId4"/>
    <p:sldLayoutId id="2147483665" r:id="rId5"/>
    <p:sldLayoutId id="2147483668" r:id="rId6"/>
  </p:sldLayoutIdLst>
  <p:timing>
    <p:tnLst>
      <p:par>
        <p:cTn id="1" dur="indefinite" restart="never" nodeType="tmRoot"/>
      </p:par>
    </p:tnLst>
  </p:timing>
  <p:hf sldNum="0" hdr="0" dt="0"/>
  <p:txStyles>
    <p:titleStyle>
      <a:lvl1pPr algn="l" rtl="0" eaLnBrk="1" fontAlgn="base" hangingPunct="1">
        <a:spcBef>
          <a:spcPct val="0"/>
        </a:spcBef>
        <a:spcAft>
          <a:spcPct val="0"/>
        </a:spcAft>
        <a:defRPr sz="3200" b="1">
          <a:solidFill>
            <a:schemeClr val="tx2"/>
          </a:solidFill>
          <a:latin typeface="+mj-lt"/>
          <a:ea typeface="+mj-ea"/>
          <a:cs typeface="+mj-cs"/>
        </a:defRPr>
      </a:lvl1pPr>
      <a:lvl2pPr algn="l" rtl="0" eaLnBrk="1" fontAlgn="base" hangingPunct="1">
        <a:spcBef>
          <a:spcPct val="0"/>
        </a:spcBef>
        <a:spcAft>
          <a:spcPct val="0"/>
        </a:spcAft>
        <a:defRPr sz="3200" b="1">
          <a:solidFill>
            <a:schemeClr val="tx2"/>
          </a:solidFill>
          <a:latin typeface="Gill Sans MT" pitchFamily="34" charset="0"/>
        </a:defRPr>
      </a:lvl2pPr>
      <a:lvl3pPr algn="l" rtl="0" eaLnBrk="1" fontAlgn="base" hangingPunct="1">
        <a:spcBef>
          <a:spcPct val="0"/>
        </a:spcBef>
        <a:spcAft>
          <a:spcPct val="0"/>
        </a:spcAft>
        <a:defRPr sz="3200" b="1">
          <a:solidFill>
            <a:schemeClr val="tx2"/>
          </a:solidFill>
          <a:latin typeface="Gill Sans MT" pitchFamily="34" charset="0"/>
        </a:defRPr>
      </a:lvl3pPr>
      <a:lvl4pPr algn="l" rtl="0" eaLnBrk="1" fontAlgn="base" hangingPunct="1">
        <a:spcBef>
          <a:spcPct val="0"/>
        </a:spcBef>
        <a:spcAft>
          <a:spcPct val="0"/>
        </a:spcAft>
        <a:defRPr sz="3200" b="1">
          <a:solidFill>
            <a:schemeClr val="tx2"/>
          </a:solidFill>
          <a:latin typeface="Gill Sans MT" pitchFamily="34" charset="0"/>
        </a:defRPr>
      </a:lvl4pPr>
      <a:lvl5pPr algn="l" rtl="0" eaLnBrk="1" fontAlgn="base" hangingPunct="1">
        <a:spcBef>
          <a:spcPct val="0"/>
        </a:spcBef>
        <a:spcAft>
          <a:spcPct val="0"/>
        </a:spcAft>
        <a:defRPr sz="3200" b="1">
          <a:solidFill>
            <a:schemeClr val="tx2"/>
          </a:solidFill>
          <a:latin typeface="Gill Sans MT" pitchFamily="34" charset="0"/>
        </a:defRPr>
      </a:lvl5pPr>
      <a:lvl6pPr marL="457200" algn="l" rtl="0" eaLnBrk="1" fontAlgn="base" hangingPunct="1">
        <a:spcBef>
          <a:spcPct val="0"/>
        </a:spcBef>
        <a:spcAft>
          <a:spcPct val="0"/>
        </a:spcAft>
        <a:defRPr sz="3200" b="1">
          <a:solidFill>
            <a:schemeClr val="tx2"/>
          </a:solidFill>
          <a:latin typeface="Gill Sans MT" pitchFamily="34" charset="0"/>
        </a:defRPr>
      </a:lvl6pPr>
      <a:lvl7pPr marL="914400" algn="l" rtl="0" eaLnBrk="1" fontAlgn="base" hangingPunct="1">
        <a:spcBef>
          <a:spcPct val="0"/>
        </a:spcBef>
        <a:spcAft>
          <a:spcPct val="0"/>
        </a:spcAft>
        <a:defRPr sz="3200" b="1">
          <a:solidFill>
            <a:schemeClr val="tx2"/>
          </a:solidFill>
          <a:latin typeface="Gill Sans MT" pitchFamily="34" charset="0"/>
        </a:defRPr>
      </a:lvl7pPr>
      <a:lvl8pPr marL="1371600" algn="l" rtl="0" eaLnBrk="1" fontAlgn="base" hangingPunct="1">
        <a:spcBef>
          <a:spcPct val="0"/>
        </a:spcBef>
        <a:spcAft>
          <a:spcPct val="0"/>
        </a:spcAft>
        <a:defRPr sz="3200" b="1">
          <a:solidFill>
            <a:schemeClr val="tx2"/>
          </a:solidFill>
          <a:latin typeface="Gill Sans MT" pitchFamily="34" charset="0"/>
        </a:defRPr>
      </a:lvl8pPr>
      <a:lvl9pPr marL="1828800" algn="l" rtl="0" eaLnBrk="1" fontAlgn="base" hangingPunct="1">
        <a:spcBef>
          <a:spcPct val="0"/>
        </a:spcBef>
        <a:spcAft>
          <a:spcPct val="0"/>
        </a:spcAft>
        <a:defRPr sz="3200" b="1">
          <a:solidFill>
            <a:schemeClr val="tx2"/>
          </a:solidFill>
          <a:latin typeface="Gill Sans MT" pitchFamily="34" charset="0"/>
        </a:defRPr>
      </a:lvl9pPr>
    </p:titleStyle>
    <p:bodyStyle>
      <a:lvl1pPr marL="342900" indent="-342900" algn="l" rtl="0" eaLnBrk="1" fontAlgn="base" hangingPunct="1">
        <a:spcBef>
          <a:spcPct val="20000"/>
        </a:spcBef>
        <a:spcAft>
          <a:spcPct val="0"/>
        </a:spcAft>
        <a:buClr>
          <a:srgbClr val="009900"/>
        </a:buClr>
        <a:buFont typeface="Wingdings" pitchFamily="2" charset="2"/>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009900"/>
        </a:buClr>
        <a:buSzPct val="80000"/>
        <a:buFont typeface="Wingdings" pitchFamily="2" charset="2"/>
        <a:buChar char="n"/>
        <a:defRPr>
          <a:solidFill>
            <a:schemeClr val="tx1"/>
          </a:solidFill>
          <a:latin typeface="+mn-lt"/>
        </a:defRPr>
      </a:lvl2pPr>
      <a:lvl3pPr marL="1143000" indent="-228600" algn="l" rtl="0" eaLnBrk="1" fontAlgn="base" hangingPunct="1">
        <a:spcBef>
          <a:spcPct val="20000"/>
        </a:spcBef>
        <a:spcAft>
          <a:spcPct val="0"/>
        </a:spcAft>
        <a:buClr>
          <a:srgbClr val="009900"/>
        </a:buClr>
        <a:buSzPct val="60000"/>
        <a:buFont typeface="Wingdings" pitchFamily="2" charset="2"/>
        <a:buChar char="n"/>
        <a:defRPr>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9.tiff"/><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75656" y="2967335"/>
            <a:ext cx="6408712" cy="1415772"/>
          </a:xfrm>
          <a:prstGeom prst="rect">
            <a:avLst/>
          </a:prstGeom>
        </p:spPr>
        <p:txBody>
          <a:bodyPr wrap="square">
            <a:spAutoFit/>
          </a:bodyPr>
          <a:lstStyle/>
          <a:p>
            <a:pPr algn="ctr"/>
            <a:r>
              <a:rPr lang="en-US" sz="3000" b="1" dirty="0" smtClean="0">
                <a:solidFill>
                  <a:schemeClr val="bg1">
                    <a:lumMod val="50000"/>
                  </a:schemeClr>
                </a:solidFill>
                <a:latin typeface="+mj-lt"/>
              </a:rPr>
              <a:t>JONATHAN BELL</a:t>
            </a:r>
          </a:p>
          <a:p>
            <a:pPr algn="ctr"/>
            <a:r>
              <a:rPr lang="en-US" sz="2800" dirty="0" smtClean="0">
                <a:solidFill>
                  <a:schemeClr val="bg1">
                    <a:lumMod val="50000"/>
                  </a:schemeClr>
                </a:solidFill>
                <a:latin typeface="+mj-lt"/>
              </a:rPr>
              <a:t>Head </a:t>
            </a:r>
            <a:r>
              <a:rPr lang="en-US" sz="2800" dirty="0">
                <a:solidFill>
                  <a:schemeClr val="bg1">
                    <a:lumMod val="50000"/>
                  </a:schemeClr>
                </a:solidFill>
                <a:latin typeface="+mj-lt"/>
              </a:rPr>
              <a:t>of Development Planning</a:t>
            </a:r>
          </a:p>
          <a:p>
            <a:pPr algn="ctr"/>
            <a:r>
              <a:rPr lang="en-US" sz="2800" dirty="0">
                <a:solidFill>
                  <a:schemeClr val="bg1">
                    <a:lumMod val="50000"/>
                  </a:schemeClr>
                </a:solidFill>
                <a:latin typeface="+mj-lt"/>
              </a:rPr>
              <a:t>Plymouth City Council</a:t>
            </a:r>
          </a:p>
        </p:txBody>
      </p:sp>
      <p:sp>
        <p:nvSpPr>
          <p:cNvPr id="7" name="TextBox 6"/>
          <p:cNvSpPr txBox="1"/>
          <p:nvPr/>
        </p:nvSpPr>
        <p:spPr>
          <a:xfrm>
            <a:off x="395536" y="332656"/>
            <a:ext cx="6768752" cy="1031051"/>
          </a:xfrm>
          <a:prstGeom prst="rect">
            <a:avLst/>
          </a:prstGeom>
          <a:noFill/>
        </p:spPr>
        <p:txBody>
          <a:bodyPr wrap="square" bIns="0">
            <a:spAutoFit/>
          </a:bodyPr>
          <a:lstStyle/>
          <a:p>
            <a:pPr fontAlgn="auto">
              <a:spcBef>
                <a:spcPts val="0"/>
              </a:spcBef>
              <a:spcAft>
                <a:spcPts val="0"/>
              </a:spcAft>
              <a:defRPr/>
            </a:pPr>
            <a:r>
              <a:rPr lang="en-GB" sz="3000" b="1" dirty="0" smtClean="0">
                <a:solidFill>
                  <a:schemeClr val="tx1">
                    <a:lumMod val="65000"/>
                    <a:lumOff val="35000"/>
                  </a:schemeClr>
                </a:solidFill>
                <a:latin typeface="+mj-lt"/>
              </a:rPr>
              <a:t>PLYMOUTH’S PLANNING STORY</a:t>
            </a:r>
            <a:r>
              <a:rPr lang="en-GB" sz="3600" b="1" dirty="0" smtClean="0">
                <a:solidFill>
                  <a:schemeClr val="tx1">
                    <a:lumMod val="65000"/>
                    <a:lumOff val="35000"/>
                  </a:schemeClr>
                </a:solidFill>
                <a:latin typeface="+mj-lt"/>
              </a:rPr>
              <a:t>:</a:t>
            </a:r>
            <a:r>
              <a:rPr lang="en-GB" sz="2800" dirty="0">
                <a:solidFill>
                  <a:schemeClr val="tx1">
                    <a:lumMod val="65000"/>
                    <a:lumOff val="35000"/>
                  </a:schemeClr>
                </a:solidFill>
              </a:rPr>
              <a:t/>
            </a:r>
            <a:br>
              <a:rPr lang="en-GB" sz="2800" dirty="0">
                <a:solidFill>
                  <a:schemeClr val="tx1">
                    <a:lumMod val="65000"/>
                    <a:lumOff val="35000"/>
                  </a:schemeClr>
                </a:solidFill>
              </a:rPr>
            </a:br>
            <a:r>
              <a:rPr lang="en-GB" sz="2800" dirty="0">
                <a:solidFill>
                  <a:schemeClr val="bg1">
                    <a:lumMod val="50000"/>
                  </a:schemeClr>
                </a:solidFill>
                <a:latin typeface="+mj-lt"/>
              </a:rPr>
              <a:t>A philosophy of planning?</a:t>
            </a:r>
            <a:r>
              <a:rPr lang="en-GB" sz="2800" b="1" dirty="0" smtClean="0">
                <a:solidFill>
                  <a:schemeClr val="bg1">
                    <a:lumMod val="50000"/>
                  </a:schemeClr>
                </a:solidFill>
                <a:latin typeface="+mj-lt"/>
              </a:rPr>
              <a:t> </a:t>
            </a:r>
            <a:endParaRPr lang="en-GB" sz="2800" b="1" dirty="0">
              <a:solidFill>
                <a:schemeClr val="bg1">
                  <a:lumMod val="50000"/>
                </a:schemeClr>
              </a:solidFill>
              <a:latin typeface="+mj-lt"/>
            </a:endParaRPr>
          </a:p>
        </p:txBody>
      </p:sp>
    </p:spTree>
    <p:extLst>
      <p:ext uri="{BB962C8B-B14F-4D97-AF65-F5344CB8AC3E}">
        <p14:creationId xmlns:p14="http://schemas.microsoft.com/office/powerpoint/2010/main" val="16308302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95536" y="332656"/>
            <a:ext cx="6768752" cy="1031051"/>
          </a:xfrm>
          <a:prstGeom prst="rect">
            <a:avLst/>
          </a:prstGeom>
          <a:noFill/>
        </p:spPr>
        <p:txBody>
          <a:bodyPr wrap="square" bIns="0">
            <a:spAutoFit/>
          </a:bodyPr>
          <a:lstStyle/>
          <a:p>
            <a:pPr fontAlgn="auto">
              <a:spcBef>
                <a:spcPts val="0"/>
              </a:spcBef>
              <a:spcAft>
                <a:spcPts val="0"/>
              </a:spcAft>
              <a:defRPr/>
            </a:pPr>
            <a:r>
              <a:rPr lang="en-GB" sz="3000" b="1" dirty="0" smtClean="0">
                <a:solidFill>
                  <a:schemeClr val="tx1">
                    <a:lumMod val="65000"/>
                    <a:lumOff val="35000"/>
                  </a:schemeClr>
                </a:solidFill>
                <a:latin typeface="+mj-lt"/>
              </a:rPr>
              <a:t>PLYMOUTH’S PLANNING STORY</a:t>
            </a:r>
            <a:r>
              <a:rPr lang="en-GB" sz="3600" b="1" dirty="0" smtClean="0">
                <a:solidFill>
                  <a:schemeClr val="tx1">
                    <a:lumMod val="65000"/>
                    <a:lumOff val="35000"/>
                  </a:schemeClr>
                </a:solidFill>
                <a:latin typeface="+mj-lt"/>
              </a:rPr>
              <a:t>:</a:t>
            </a:r>
            <a:r>
              <a:rPr lang="en-GB" sz="2800" dirty="0">
                <a:solidFill>
                  <a:schemeClr val="tx1">
                    <a:lumMod val="65000"/>
                    <a:lumOff val="35000"/>
                  </a:schemeClr>
                </a:solidFill>
              </a:rPr>
              <a:t/>
            </a:r>
            <a:br>
              <a:rPr lang="en-GB" sz="2800" dirty="0">
                <a:solidFill>
                  <a:schemeClr val="tx1">
                    <a:lumMod val="65000"/>
                    <a:lumOff val="35000"/>
                  </a:schemeClr>
                </a:solidFill>
              </a:rPr>
            </a:br>
            <a:r>
              <a:rPr lang="en-GB" sz="2800" dirty="0">
                <a:solidFill>
                  <a:schemeClr val="bg1">
                    <a:lumMod val="50000"/>
                  </a:schemeClr>
                </a:solidFill>
                <a:latin typeface="+mj-lt"/>
              </a:rPr>
              <a:t>A philosophy of planning?</a:t>
            </a:r>
            <a:r>
              <a:rPr lang="en-GB" sz="2800" b="1" dirty="0" smtClean="0">
                <a:solidFill>
                  <a:schemeClr val="bg1">
                    <a:lumMod val="50000"/>
                  </a:schemeClr>
                </a:solidFill>
                <a:latin typeface="+mj-lt"/>
              </a:rPr>
              <a:t> </a:t>
            </a:r>
            <a:endParaRPr lang="en-GB" sz="2800" b="1" dirty="0">
              <a:solidFill>
                <a:schemeClr val="bg1">
                  <a:lumMod val="50000"/>
                </a:schemeClr>
              </a:solidFill>
              <a:latin typeface="+mj-lt"/>
            </a:endParaRPr>
          </a:p>
        </p:txBody>
      </p:sp>
    </p:spTree>
    <p:extLst>
      <p:ext uri="{BB962C8B-B14F-4D97-AF65-F5344CB8AC3E}">
        <p14:creationId xmlns:p14="http://schemas.microsoft.com/office/powerpoint/2010/main" val="18817234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95536" y="332656"/>
            <a:ext cx="6768752" cy="1031051"/>
          </a:xfrm>
          <a:prstGeom prst="rect">
            <a:avLst/>
          </a:prstGeom>
          <a:noFill/>
        </p:spPr>
        <p:txBody>
          <a:bodyPr wrap="square" bIns="0">
            <a:spAutoFit/>
          </a:bodyPr>
          <a:lstStyle/>
          <a:p>
            <a:pPr fontAlgn="auto">
              <a:spcBef>
                <a:spcPts val="0"/>
              </a:spcBef>
              <a:spcAft>
                <a:spcPts val="0"/>
              </a:spcAft>
              <a:defRPr/>
            </a:pPr>
            <a:r>
              <a:rPr lang="en-GB" sz="3000" b="1" dirty="0" smtClean="0">
                <a:solidFill>
                  <a:schemeClr val="tx1">
                    <a:lumMod val="65000"/>
                    <a:lumOff val="35000"/>
                  </a:schemeClr>
                </a:solidFill>
                <a:latin typeface="+mj-lt"/>
              </a:rPr>
              <a:t>PLYMOUTH’S PLANNING STORY</a:t>
            </a:r>
            <a:r>
              <a:rPr lang="en-GB" sz="3600" b="1" dirty="0" smtClean="0">
                <a:solidFill>
                  <a:schemeClr val="tx1">
                    <a:lumMod val="65000"/>
                    <a:lumOff val="35000"/>
                  </a:schemeClr>
                </a:solidFill>
                <a:latin typeface="+mj-lt"/>
              </a:rPr>
              <a:t>:</a:t>
            </a:r>
            <a:r>
              <a:rPr lang="en-GB" sz="2800" dirty="0">
                <a:solidFill>
                  <a:schemeClr val="tx1">
                    <a:lumMod val="65000"/>
                    <a:lumOff val="35000"/>
                  </a:schemeClr>
                </a:solidFill>
              </a:rPr>
              <a:t/>
            </a:r>
            <a:br>
              <a:rPr lang="en-GB" sz="2800" dirty="0">
                <a:solidFill>
                  <a:schemeClr val="tx1">
                    <a:lumMod val="65000"/>
                    <a:lumOff val="35000"/>
                  </a:schemeClr>
                </a:solidFill>
              </a:rPr>
            </a:br>
            <a:r>
              <a:rPr lang="en-GB" sz="2800" dirty="0">
                <a:solidFill>
                  <a:schemeClr val="bg1">
                    <a:lumMod val="50000"/>
                  </a:schemeClr>
                </a:solidFill>
                <a:latin typeface="+mj-lt"/>
              </a:rPr>
              <a:t>A philosophy of planning?</a:t>
            </a:r>
            <a:r>
              <a:rPr lang="en-GB" sz="2800" b="1" dirty="0" smtClean="0">
                <a:solidFill>
                  <a:schemeClr val="bg1">
                    <a:lumMod val="50000"/>
                  </a:schemeClr>
                </a:solidFill>
                <a:latin typeface="+mj-lt"/>
              </a:rPr>
              <a:t> </a:t>
            </a:r>
            <a:endParaRPr lang="en-GB" sz="2800" b="1" dirty="0">
              <a:solidFill>
                <a:schemeClr val="bg1">
                  <a:lumMod val="50000"/>
                </a:schemeClr>
              </a:solidFill>
              <a:latin typeface="+mj-lt"/>
            </a:endParaRPr>
          </a:p>
        </p:txBody>
      </p:sp>
      <p:graphicFrame>
        <p:nvGraphicFramePr>
          <p:cNvPr id="8" name="Object 4"/>
          <p:cNvGraphicFramePr>
            <a:graphicFrameLocks noGrp="1" noChangeAspect="1"/>
          </p:cNvGraphicFramePr>
          <p:nvPr>
            <p:ph idx="1"/>
            <p:extLst>
              <p:ext uri="{D42A27DB-BD31-4B8C-83A1-F6EECF244321}">
                <p14:modId xmlns:p14="http://schemas.microsoft.com/office/powerpoint/2010/main" val="3969404876"/>
              </p:ext>
            </p:extLst>
          </p:nvPr>
        </p:nvGraphicFramePr>
        <p:xfrm>
          <a:off x="1806713" y="1700808"/>
          <a:ext cx="5357575" cy="4729478"/>
        </p:xfrm>
        <a:graphic>
          <a:graphicData uri="http://schemas.openxmlformats.org/presentationml/2006/ole">
            <mc:AlternateContent xmlns:mc="http://schemas.openxmlformats.org/markup-compatibility/2006">
              <mc:Choice xmlns:v="urn:schemas-microsoft-com:vml" Requires="v">
                <p:oleObj spid="_x0000_s1030" name="Photo Editor Photo" r:id="rId3" imgW="10885714" imgH="9609524" progId="MSPhotoEd.3">
                  <p:embed/>
                </p:oleObj>
              </mc:Choice>
              <mc:Fallback>
                <p:oleObj name="Photo Editor Photo" r:id="rId3" imgW="10885714" imgH="9609524" progId="MSPhotoEd.3">
                  <p:embed/>
                  <p:pic>
                    <p:nvPicPr>
                      <p:cNvPr id="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6713" y="1700808"/>
                        <a:ext cx="5357575" cy="4729478"/>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954211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C:\My Documents\LDF 2003 Documents\0. Presentations\Artwork\Covers\CPS.jpg"/>
          <p:cNvPicPr>
            <a:picLocks noChangeAspect="1" noChangeArrowheads="1"/>
          </p:cNvPicPr>
          <p:nvPr/>
        </p:nvPicPr>
        <p:blipFill>
          <a:blip r:embed="rId2" cstate="print">
            <a:lum bright="6000"/>
            <a:extLst>
              <a:ext uri="{28A0092B-C50C-407E-A947-70E740481C1C}">
                <a14:useLocalDpi xmlns:a14="http://schemas.microsoft.com/office/drawing/2010/main" val="0"/>
              </a:ext>
            </a:extLst>
          </a:blip>
          <a:srcRect/>
          <a:stretch>
            <a:fillRect/>
          </a:stretch>
        </p:blipFill>
        <p:spPr bwMode="auto">
          <a:xfrm>
            <a:off x="323528" y="1988840"/>
            <a:ext cx="4269631" cy="31247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C:\Documents and Settings\harrisp\Desktop\syar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4796" y="2022226"/>
            <a:ext cx="4329924" cy="30913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51520" y="5229200"/>
            <a:ext cx="5641210" cy="369332"/>
          </a:xfrm>
          <a:prstGeom prst="rect">
            <a:avLst/>
          </a:prstGeom>
        </p:spPr>
        <p:txBody>
          <a:bodyPr wrap="square">
            <a:spAutoFit/>
          </a:bodyPr>
          <a:lstStyle/>
          <a:p>
            <a:r>
              <a:rPr lang="en-GB" i="1" dirty="0">
                <a:solidFill>
                  <a:schemeClr val="bg2">
                    <a:lumMod val="75000"/>
                  </a:schemeClr>
                </a:solidFill>
                <a:latin typeface="+mn-lt"/>
              </a:rPr>
              <a:t>Community planning studies and the 2001 Local Plan</a:t>
            </a:r>
            <a:endParaRPr lang="en-GB" i="1" dirty="0">
              <a:latin typeface="+mn-lt"/>
            </a:endParaRPr>
          </a:p>
        </p:txBody>
      </p:sp>
      <p:sp>
        <p:nvSpPr>
          <p:cNvPr id="11" name="TextBox 10"/>
          <p:cNvSpPr txBox="1"/>
          <p:nvPr/>
        </p:nvSpPr>
        <p:spPr>
          <a:xfrm>
            <a:off x="395536" y="332656"/>
            <a:ext cx="6768752" cy="1031051"/>
          </a:xfrm>
          <a:prstGeom prst="rect">
            <a:avLst/>
          </a:prstGeom>
          <a:noFill/>
        </p:spPr>
        <p:txBody>
          <a:bodyPr wrap="square" bIns="0">
            <a:spAutoFit/>
          </a:bodyPr>
          <a:lstStyle/>
          <a:p>
            <a:pPr fontAlgn="auto">
              <a:spcBef>
                <a:spcPts val="0"/>
              </a:spcBef>
              <a:spcAft>
                <a:spcPts val="0"/>
              </a:spcAft>
              <a:defRPr/>
            </a:pPr>
            <a:r>
              <a:rPr lang="en-GB" sz="3000" b="1" dirty="0" smtClean="0">
                <a:solidFill>
                  <a:schemeClr val="tx1">
                    <a:lumMod val="65000"/>
                    <a:lumOff val="35000"/>
                  </a:schemeClr>
                </a:solidFill>
                <a:latin typeface="+mj-lt"/>
              </a:rPr>
              <a:t>PLYMOUTH’S PLANNING STORY</a:t>
            </a:r>
            <a:r>
              <a:rPr lang="en-GB" sz="3600" b="1" dirty="0" smtClean="0">
                <a:solidFill>
                  <a:schemeClr val="tx1">
                    <a:lumMod val="65000"/>
                    <a:lumOff val="35000"/>
                  </a:schemeClr>
                </a:solidFill>
                <a:latin typeface="+mj-lt"/>
              </a:rPr>
              <a:t>:</a:t>
            </a:r>
            <a:r>
              <a:rPr lang="en-GB" sz="2800" dirty="0">
                <a:solidFill>
                  <a:schemeClr val="tx1">
                    <a:lumMod val="65000"/>
                    <a:lumOff val="35000"/>
                  </a:schemeClr>
                </a:solidFill>
              </a:rPr>
              <a:t/>
            </a:r>
            <a:br>
              <a:rPr lang="en-GB" sz="2800" dirty="0">
                <a:solidFill>
                  <a:schemeClr val="tx1">
                    <a:lumMod val="65000"/>
                    <a:lumOff val="35000"/>
                  </a:schemeClr>
                </a:solidFill>
              </a:rPr>
            </a:br>
            <a:r>
              <a:rPr lang="en-GB" sz="2800" dirty="0">
                <a:solidFill>
                  <a:schemeClr val="bg1">
                    <a:lumMod val="50000"/>
                  </a:schemeClr>
                </a:solidFill>
                <a:latin typeface="+mj-lt"/>
              </a:rPr>
              <a:t>A philosophy of planning?</a:t>
            </a:r>
            <a:r>
              <a:rPr lang="en-GB" sz="2800" b="1" dirty="0" smtClean="0">
                <a:solidFill>
                  <a:schemeClr val="bg1">
                    <a:lumMod val="50000"/>
                  </a:schemeClr>
                </a:solidFill>
                <a:latin typeface="+mj-lt"/>
              </a:rPr>
              <a:t> </a:t>
            </a:r>
            <a:endParaRPr lang="en-GB" sz="2800" b="1" dirty="0">
              <a:solidFill>
                <a:schemeClr val="bg1">
                  <a:lumMod val="50000"/>
                </a:schemeClr>
              </a:solidFill>
              <a:latin typeface="+mj-lt"/>
            </a:endParaRPr>
          </a:p>
        </p:txBody>
      </p:sp>
    </p:spTree>
    <p:extLst>
      <p:ext uri="{BB962C8B-B14F-4D97-AF65-F5344CB8AC3E}">
        <p14:creationId xmlns:p14="http://schemas.microsoft.com/office/powerpoint/2010/main" val="3619872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image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7" y="1988841"/>
            <a:ext cx="4665131" cy="2880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Mackay Cover 6x7"/>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220072" y="2010762"/>
            <a:ext cx="3580410" cy="3083857"/>
          </a:xfrm>
          <a:noFill/>
          <a:ln w="25400" cap="flat" algn="ctr">
            <a:solidFill>
              <a:srgbClr val="000000"/>
            </a:solidFill>
            <a:miter lim="800000"/>
            <a:headEnd/>
            <a:tailEnd/>
          </a:ln>
          <a:effectLst>
            <a:outerShdw dist="190499" dir="2700000" algn="ctr" rotWithShape="0">
              <a:srgbClr val="545454">
                <a:alpha val="75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323528" y="4909953"/>
            <a:ext cx="2040110" cy="369332"/>
          </a:xfrm>
          <a:prstGeom prst="rect">
            <a:avLst/>
          </a:prstGeom>
        </p:spPr>
        <p:txBody>
          <a:bodyPr wrap="none">
            <a:spAutoFit/>
          </a:bodyPr>
          <a:lstStyle/>
          <a:p>
            <a:r>
              <a:rPr lang="en-GB" dirty="0">
                <a:solidFill>
                  <a:schemeClr val="bg2">
                    <a:lumMod val="75000"/>
                  </a:schemeClr>
                </a:solidFill>
                <a:latin typeface="+mj-lt"/>
              </a:rPr>
              <a:t>‘</a:t>
            </a:r>
            <a:r>
              <a:rPr lang="en-GB" i="1" dirty="0" smtClean="0">
                <a:solidFill>
                  <a:schemeClr val="bg2">
                    <a:lumMod val="75000"/>
                  </a:schemeClr>
                </a:solidFill>
                <a:latin typeface="+mn-lt"/>
              </a:rPr>
              <a:t>Mackay’ Vision</a:t>
            </a:r>
            <a:r>
              <a:rPr lang="en-GB" i="1" dirty="0">
                <a:solidFill>
                  <a:schemeClr val="bg2">
                    <a:lumMod val="75000"/>
                  </a:schemeClr>
                </a:solidFill>
                <a:latin typeface="+mn-lt"/>
              </a:rPr>
              <a:t>, 2003</a:t>
            </a:r>
          </a:p>
        </p:txBody>
      </p:sp>
      <p:sp>
        <p:nvSpPr>
          <p:cNvPr id="10" name="TextBox 9"/>
          <p:cNvSpPr txBox="1"/>
          <p:nvPr/>
        </p:nvSpPr>
        <p:spPr>
          <a:xfrm>
            <a:off x="395536" y="332656"/>
            <a:ext cx="6768752" cy="1031051"/>
          </a:xfrm>
          <a:prstGeom prst="rect">
            <a:avLst/>
          </a:prstGeom>
          <a:noFill/>
        </p:spPr>
        <p:txBody>
          <a:bodyPr wrap="square" bIns="0">
            <a:spAutoFit/>
          </a:bodyPr>
          <a:lstStyle/>
          <a:p>
            <a:pPr fontAlgn="auto">
              <a:spcBef>
                <a:spcPts val="0"/>
              </a:spcBef>
              <a:spcAft>
                <a:spcPts val="0"/>
              </a:spcAft>
              <a:defRPr/>
            </a:pPr>
            <a:r>
              <a:rPr lang="en-GB" sz="3000" b="1" dirty="0" smtClean="0">
                <a:solidFill>
                  <a:schemeClr val="tx1">
                    <a:lumMod val="65000"/>
                    <a:lumOff val="35000"/>
                  </a:schemeClr>
                </a:solidFill>
                <a:latin typeface="+mj-lt"/>
              </a:rPr>
              <a:t>PLYMOUTH’S PLANNING STORY</a:t>
            </a:r>
            <a:r>
              <a:rPr lang="en-GB" sz="3600" b="1" dirty="0" smtClean="0">
                <a:solidFill>
                  <a:schemeClr val="tx1">
                    <a:lumMod val="65000"/>
                    <a:lumOff val="35000"/>
                  </a:schemeClr>
                </a:solidFill>
                <a:latin typeface="+mj-lt"/>
              </a:rPr>
              <a:t>:</a:t>
            </a:r>
            <a:r>
              <a:rPr lang="en-GB" sz="2800" dirty="0">
                <a:solidFill>
                  <a:schemeClr val="tx1">
                    <a:lumMod val="65000"/>
                    <a:lumOff val="35000"/>
                  </a:schemeClr>
                </a:solidFill>
              </a:rPr>
              <a:t/>
            </a:r>
            <a:br>
              <a:rPr lang="en-GB" sz="2800" dirty="0">
                <a:solidFill>
                  <a:schemeClr val="tx1">
                    <a:lumMod val="65000"/>
                    <a:lumOff val="35000"/>
                  </a:schemeClr>
                </a:solidFill>
              </a:rPr>
            </a:br>
            <a:r>
              <a:rPr lang="en-GB" sz="2800" dirty="0">
                <a:solidFill>
                  <a:schemeClr val="bg1">
                    <a:lumMod val="50000"/>
                  </a:schemeClr>
                </a:solidFill>
                <a:latin typeface="+mj-lt"/>
              </a:rPr>
              <a:t>A philosophy of planning?</a:t>
            </a:r>
            <a:r>
              <a:rPr lang="en-GB" sz="2800" b="1" dirty="0" smtClean="0">
                <a:solidFill>
                  <a:schemeClr val="bg1">
                    <a:lumMod val="50000"/>
                  </a:schemeClr>
                </a:solidFill>
                <a:latin typeface="+mj-lt"/>
              </a:rPr>
              <a:t> </a:t>
            </a:r>
            <a:endParaRPr lang="en-GB" sz="2800" b="1" dirty="0">
              <a:solidFill>
                <a:schemeClr val="bg1">
                  <a:lumMod val="50000"/>
                </a:schemeClr>
              </a:solidFill>
              <a:latin typeface="+mj-lt"/>
            </a:endParaRPr>
          </a:p>
        </p:txBody>
      </p:sp>
    </p:spTree>
    <p:extLst>
      <p:ext uri="{BB962C8B-B14F-4D97-AF65-F5344CB8AC3E}">
        <p14:creationId xmlns:p14="http://schemas.microsoft.com/office/powerpoint/2010/main" val="11859064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7308304" y="6525344"/>
            <a:ext cx="1728192" cy="246221"/>
          </a:xfrm>
          <a:prstGeom prst="rect">
            <a:avLst/>
          </a:prstGeom>
          <a:noFill/>
        </p:spPr>
        <p:txBody>
          <a:bodyPr wrap="square" rtlCol="0">
            <a:spAutoFit/>
          </a:bodyPr>
          <a:lstStyle/>
          <a:p>
            <a:pPr algn="r"/>
            <a:r>
              <a:rPr lang="en-GB" sz="1000" dirty="0" smtClean="0">
                <a:latin typeface="+mj-lt"/>
              </a:rPr>
              <a:t>OFFICIAL</a:t>
            </a:r>
            <a:endParaRPr lang="en-GB" sz="1000" dirty="0">
              <a:latin typeface="+mj-lt"/>
            </a:endParaRPr>
          </a:p>
        </p:txBody>
      </p:sp>
      <p:sp>
        <p:nvSpPr>
          <p:cNvPr id="23" name="TextBox 22"/>
          <p:cNvSpPr txBox="1"/>
          <p:nvPr/>
        </p:nvSpPr>
        <p:spPr>
          <a:xfrm>
            <a:off x="395536" y="332656"/>
            <a:ext cx="6768752" cy="1031051"/>
          </a:xfrm>
          <a:prstGeom prst="rect">
            <a:avLst/>
          </a:prstGeom>
          <a:noFill/>
        </p:spPr>
        <p:txBody>
          <a:bodyPr wrap="square" bIns="0">
            <a:spAutoFit/>
          </a:bodyPr>
          <a:lstStyle/>
          <a:p>
            <a:pPr fontAlgn="auto">
              <a:spcBef>
                <a:spcPts val="0"/>
              </a:spcBef>
              <a:spcAft>
                <a:spcPts val="0"/>
              </a:spcAft>
              <a:defRPr/>
            </a:pPr>
            <a:r>
              <a:rPr lang="en-GB" sz="3000" b="1" dirty="0" smtClean="0">
                <a:solidFill>
                  <a:schemeClr val="tx1">
                    <a:lumMod val="65000"/>
                    <a:lumOff val="35000"/>
                  </a:schemeClr>
                </a:solidFill>
                <a:latin typeface="+mj-lt"/>
              </a:rPr>
              <a:t>PLYMOUTH’S PLANNING STORY</a:t>
            </a:r>
            <a:r>
              <a:rPr lang="en-GB" sz="3600" b="1" dirty="0" smtClean="0">
                <a:solidFill>
                  <a:schemeClr val="tx1">
                    <a:lumMod val="65000"/>
                    <a:lumOff val="35000"/>
                  </a:schemeClr>
                </a:solidFill>
                <a:latin typeface="+mj-lt"/>
              </a:rPr>
              <a:t>:</a:t>
            </a:r>
            <a:r>
              <a:rPr lang="en-GB" sz="2800" dirty="0">
                <a:solidFill>
                  <a:schemeClr val="tx1">
                    <a:lumMod val="65000"/>
                    <a:lumOff val="35000"/>
                  </a:schemeClr>
                </a:solidFill>
              </a:rPr>
              <a:t/>
            </a:r>
            <a:br>
              <a:rPr lang="en-GB" sz="2800" dirty="0">
                <a:solidFill>
                  <a:schemeClr val="tx1">
                    <a:lumMod val="65000"/>
                    <a:lumOff val="35000"/>
                  </a:schemeClr>
                </a:solidFill>
              </a:rPr>
            </a:br>
            <a:r>
              <a:rPr lang="en-GB" sz="2800" dirty="0">
                <a:solidFill>
                  <a:schemeClr val="bg1">
                    <a:lumMod val="50000"/>
                  </a:schemeClr>
                </a:solidFill>
                <a:latin typeface="+mj-lt"/>
              </a:rPr>
              <a:t>A philosophy of planning?</a:t>
            </a:r>
            <a:r>
              <a:rPr lang="en-GB" sz="2800" b="1" dirty="0" smtClean="0">
                <a:solidFill>
                  <a:schemeClr val="bg1">
                    <a:lumMod val="50000"/>
                  </a:schemeClr>
                </a:solidFill>
                <a:latin typeface="+mj-lt"/>
              </a:rPr>
              <a:t> </a:t>
            </a:r>
            <a:endParaRPr lang="en-GB" sz="2800" b="1" dirty="0">
              <a:solidFill>
                <a:schemeClr val="bg1">
                  <a:lumMod val="50000"/>
                </a:schemeClr>
              </a:solidFill>
              <a:latin typeface="+mj-lt"/>
            </a:endParaRPr>
          </a:p>
        </p:txBody>
      </p:sp>
      <p:pic>
        <p:nvPicPr>
          <p:cNvPr id="2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2051720" y="1844824"/>
            <a:ext cx="5521379" cy="435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9154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Content Placeholder 4">
            <a:extLst>
              <a:ext uri="{FF2B5EF4-FFF2-40B4-BE49-F238E27FC236}">
                <a16:creationId xmlns:a16="http://schemas.microsoft.com/office/drawing/2014/main" id="{2E745581-C5D8-7F4F-BFC7-67137FD507DB}"/>
              </a:ext>
            </a:extLst>
          </p:cNvPr>
          <p:cNvPicPr>
            <a:picLocks noChangeAspect="1"/>
          </p:cNvPicPr>
          <p:nvPr/>
        </p:nvPicPr>
        <p:blipFill>
          <a:blip r:embed="rId2"/>
          <a:stretch>
            <a:fillRect/>
          </a:stretch>
        </p:blipFill>
        <p:spPr bwMode="auto">
          <a:xfrm>
            <a:off x="395536" y="1700808"/>
            <a:ext cx="4536504" cy="2383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2" descr="S:\Development\Planning Services\LDF-Core Strategy\Artwork\High Res Pics\070330 Cdgm03 Frameworks fo AAP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8865" y="1700808"/>
            <a:ext cx="3568207" cy="252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030" descr="L_Rogers Diag01 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4093073"/>
            <a:ext cx="2375263" cy="2433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2877778" y="4221088"/>
            <a:ext cx="1947283" cy="2453778"/>
          </a:xfrm>
          <a:prstGeom prst="rect">
            <a:avLst/>
          </a:prstGeom>
          <a:noFill/>
          <a:ln/>
        </p:spPr>
      </p:pic>
      <p:pic>
        <p:nvPicPr>
          <p:cNvPr id="41" name="Picture 5" descr="image00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04006" y="4453333"/>
            <a:ext cx="2640477" cy="21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p:cNvSpPr txBox="1"/>
          <p:nvPr/>
        </p:nvSpPr>
        <p:spPr>
          <a:xfrm>
            <a:off x="395536" y="332656"/>
            <a:ext cx="6768752" cy="1031051"/>
          </a:xfrm>
          <a:prstGeom prst="rect">
            <a:avLst/>
          </a:prstGeom>
          <a:noFill/>
        </p:spPr>
        <p:txBody>
          <a:bodyPr wrap="square" bIns="0">
            <a:spAutoFit/>
          </a:bodyPr>
          <a:lstStyle/>
          <a:p>
            <a:pPr fontAlgn="auto">
              <a:spcBef>
                <a:spcPts val="0"/>
              </a:spcBef>
              <a:spcAft>
                <a:spcPts val="0"/>
              </a:spcAft>
              <a:defRPr/>
            </a:pPr>
            <a:r>
              <a:rPr lang="en-GB" sz="3000" b="1" dirty="0" smtClean="0">
                <a:solidFill>
                  <a:schemeClr val="tx1">
                    <a:lumMod val="65000"/>
                    <a:lumOff val="35000"/>
                  </a:schemeClr>
                </a:solidFill>
                <a:latin typeface="+mj-lt"/>
              </a:rPr>
              <a:t>PLYMOUTH’S PLANNING STORY</a:t>
            </a:r>
            <a:r>
              <a:rPr lang="en-GB" sz="3600" b="1" dirty="0" smtClean="0">
                <a:solidFill>
                  <a:schemeClr val="tx1">
                    <a:lumMod val="65000"/>
                    <a:lumOff val="35000"/>
                  </a:schemeClr>
                </a:solidFill>
                <a:latin typeface="+mj-lt"/>
              </a:rPr>
              <a:t>:</a:t>
            </a:r>
            <a:r>
              <a:rPr lang="en-GB" sz="2800" dirty="0">
                <a:solidFill>
                  <a:schemeClr val="tx1">
                    <a:lumMod val="65000"/>
                    <a:lumOff val="35000"/>
                  </a:schemeClr>
                </a:solidFill>
              </a:rPr>
              <a:t/>
            </a:r>
            <a:br>
              <a:rPr lang="en-GB" sz="2800" dirty="0">
                <a:solidFill>
                  <a:schemeClr val="tx1">
                    <a:lumMod val="65000"/>
                    <a:lumOff val="35000"/>
                  </a:schemeClr>
                </a:solidFill>
              </a:rPr>
            </a:br>
            <a:r>
              <a:rPr lang="en-GB" sz="2800" dirty="0">
                <a:solidFill>
                  <a:schemeClr val="bg1">
                    <a:lumMod val="50000"/>
                  </a:schemeClr>
                </a:solidFill>
                <a:latin typeface="+mj-lt"/>
              </a:rPr>
              <a:t>A philosophy of planning?</a:t>
            </a:r>
            <a:r>
              <a:rPr lang="en-GB" sz="2800" b="1" dirty="0" smtClean="0">
                <a:solidFill>
                  <a:schemeClr val="bg1">
                    <a:lumMod val="50000"/>
                  </a:schemeClr>
                </a:solidFill>
                <a:latin typeface="+mj-lt"/>
              </a:rPr>
              <a:t> </a:t>
            </a:r>
            <a:endParaRPr lang="en-GB" sz="2800" b="1" dirty="0">
              <a:solidFill>
                <a:schemeClr val="bg1">
                  <a:lumMod val="50000"/>
                </a:schemeClr>
              </a:solidFill>
              <a:latin typeface="+mj-lt"/>
            </a:endParaRPr>
          </a:p>
        </p:txBody>
      </p:sp>
    </p:spTree>
    <p:extLst>
      <p:ext uri="{BB962C8B-B14F-4D97-AF65-F5344CB8AC3E}">
        <p14:creationId xmlns:p14="http://schemas.microsoft.com/office/powerpoint/2010/main" val="23985080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58"/>
          <a:stretch/>
        </p:blipFill>
        <p:spPr bwMode="auto">
          <a:xfrm>
            <a:off x="255712" y="212398"/>
            <a:ext cx="8784976" cy="1416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71600" y="1844824"/>
            <a:ext cx="6577685" cy="4657632"/>
          </a:xfrm>
        </p:spPr>
      </p:pic>
      <p:sp>
        <p:nvSpPr>
          <p:cNvPr id="9" name="TextBox 8"/>
          <p:cNvSpPr txBox="1"/>
          <p:nvPr/>
        </p:nvSpPr>
        <p:spPr>
          <a:xfrm>
            <a:off x="395536" y="332656"/>
            <a:ext cx="6768752" cy="1031051"/>
          </a:xfrm>
          <a:prstGeom prst="rect">
            <a:avLst/>
          </a:prstGeom>
          <a:noFill/>
        </p:spPr>
        <p:txBody>
          <a:bodyPr wrap="square" bIns="0">
            <a:spAutoFit/>
          </a:bodyPr>
          <a:lstStyle/>
          <a:p>
            <a:pPr fontAlgn="auto">
              <a:spcBef>
                <a:spcPts val="0"/>
              </a:spcBef>
              <a:spcAft>
                <a:spcPts val="0"/>
              </a:spcAft>
              <a:defRPr/>
            </a:pPr>
            <a:r>
              <a:rPr lang="en-GB" sz="3000" b="1" dirty="0" smtClean="0">
                <a:solidFill>
                  <a:schemeClr val="tx1">
                    <a:lumMod val="65000"/>
                    <a:lumOff val="35000"/>
                  </a:schemeClr>
                </a:solidFill>
                <a:latin typeface="+mj-lt"/>
              </a:rPr>
              <a:t>PLYMOUTH’S PLANNING STORY</a:t>
            </a:r>
            <a:r>
              <a:rPr lang="en-GB" sz="3600" b="1" dirty="0" smtClean="0">
                <a:solidFill>
                  <a:schemeClr val="tx1">
                    <a:lumMod val="65000"/>
                    <a:lumOff val="35000"/>
                  </a:schemeClr>
                </a:solidFill>
                <a:latin typeface="+mj-lt"/>
              </a:rPr>
              <a:t>:</a:t>
            </a:r>
            <a:r>
              <a:rPr lang="en-GB" sz="2800" dirty="0">
                <a:solidFill>
                  <a:schemeClr val="tx1">
                    <a:lumMod val="65000"/>
                    <a:lumOff val="35000"/>
                  </a:schemeClr>
                </a:solidFill>
              </a:rPr>
              <a:t/>
            </a:r>
            <a:br>
              <a:rPr lang="en-GB" sz="2800" dirty="0">
                <a:solidFill>
                  <a:schemeClr val="tx1">
                    <a:lumMod val="65000"/>
                    <a:lumOff val="35000"/>
                  </a:schemeClr>
                </a:solidFill>
              </a:rPr>
            </a:br>
            <a:r>
              <a:rPr lang="en-GB" sz="2800" dirty="0">
                <a:solidFill>
                  <a:schemeClr val="bg1">
                    <a:lumMod val="50000"/>
                  </a:schemeClr>
                </a:solidFill>
                <a:latin typeface="+mj-lt"/>
              </a:rPr>
              <a:t>A philosophy of planning?</a:t>
            </a:r>
            <a:r>
              <a:rPr lang="en-GB" sz="2800" b="1" dirty="0" smtClean="0">
                <a:solidFill>
                  <a:schemeClr val="bg1">
                    <a:lumMod val="50000"/>
                  </a:schemeClr>
                </a:solidFill>
                <a:latin typeface="+mj-lt"/>
              </a:rPr>
              <a:t> </a:t>
            </a:r>
            <a:endParaRPr lang="en-GB" sz="2800" b="1" dirty="0">
              <a:solidFill>
                <a:schemeClr val="bg1">
                  <a:lumMod val="50000"/>
                </a:schemeClr>
              </a:solidFill>
              <a:latin typeface="+mj-lt"/>
            </a:endParaRPr>
          </a:p>
        </p:txBody>
      </p:sp>
    </p:spTree>
    <p:extLst>
      <p:ext uri="{BB962C8B-B14F-4D97-AF65-F5344CB8AC3E}">
        <p14:creationId xmlns:p14="http://schemas.microsoft.com/office/powerpoint/2010/main" val="1631704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58"/>
          <a:stretch/>
        </p:blipFill>
        <p:spPr bwMode="auto">
          <a:xfrm>
            <a:off x="255712" y="140390"/>
            <a:ext cx="8784976" cy="1458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1844824"/>
            <a:ext cx="5647978" cy="435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907704" y="6261780"/>
            <a:ext cx="4572000" cy="369332"/>
          </a:xfrm>
          <a:prstGeom prst="rect">
            <a:avLst/>
          </a:prstGeom>
        </p:spPr>
        <p:txBody>
          <a:bodyPr>
            <a:spAutoFit/>
          </a:bodyPr>
          <a:lstStyle/>
          <a:p>
            <a:r>
              <a:rPr lang="en-GB" i="1" dirty="0" err="1">
                <a:solidFill>
                  <a:schemeClr val="bg2">
                    <a:lumMod val="75000"/>
                  </a:schemeClr>
                </a:solidFill>
                <a:latin typeface="+mn-lt"/>
              </a:rPr>
              <a:t>Derriford</a:t>
            </a:r>
            <a:r>
              <a:rPr lang="en-GB" i="1" dirty="0">
                <a:solidFill>
                  <a:schemeClr val="bg2">
                    <a:lumMod val="75000"/>
                  </a:schemeClr>
                </a:solidFill>
                <a:latin typeface="+mn-lt"/>
              </a:rPr>
              <a:t> Transport Scheme – completed 2018</a:t>
            </a:r>
            <a:endParaRPr lang="en-GB" i="1" dirty="0">
              <a:latin typeface="+mn-lt"/>
            </a:endParaRPr>
          </a:p>
        </p:txBody>
      </p:sp>
      <p:sp>
        <p:nvSpPr>
          <p:cNvPr id="12" name="TextBox 11"/>
          <p:cNvSpPr txBox="1"/>
          <p:nvPr/>
        </p:nvSpPr>
        <p:spPr>
          <a:xfrm>
            <a:off x="395536" y="332656"/>
            <a:ext cx="6768752" cy="1031051"/>
          </a:xfrm>
          <a:prstGeom prst="rect">
            <a:avLst/>
          </a:prstGeom>
          <a:noFill/>
        </p:spPr>
        <p:txBody>
          <a:bodyPr wrap="square" bIns="0">
            <a:spAutoFit/>
          </a:bodyPr>
          <a:lstStyle/>
          <a:p>
            <a:pPr fontAlgn="auto">
              <a:spcBef>
                <a:spcPts val="0"/>
              </a:spcBef>
              <a:spcAft>
                <a:spcPts val="0"/>
              </a:spcAft>
              <a:defRPr/>
            </a:pPr>
            <a:r>
              <a:rPr lang="en-GB" sz="3000" b="1" dirty="0" smtClean="0">
                <a:solidFill>
                  <a:schemeClr val="tx1">
                    <a:lumMod val="65000"/>
                    <a:lumOff val="35000"/>
                  </a:schemeClr>
                </a:solidFill>
                <a:latin typeface="+mj-lt"/>
              </a:rPr>
              <a:t>PLYMOUTH’S PLANNING STORY</a:t>
            </a:r>
            <a:r>
              <a:rPr lang="en-GB" sz="3600" b="1" dirty="0" smtClean="0">
                <a:solidFill>
                  <a:schemeClr val="tx1">
                    <a:lumMod val="65000"/>
                    <a:lumOff val="35000"/>
                  </a:schemeClr>
                </a:solidFill>
                <a:latin typeface="+mj-lt"/>
              </a:rPr>
              <a:t>:</a:t>
            </a:r>
            <a:r>
              <a:rPr lang="en-GB" sz="2800" dirty="0">
                <a:solidFill>
                  <a:schemeClr val="tx1">
                    <a:lumMod val="65000"/>
                    <a:lumOff val="35000"/>
                  </a:schemeClr>
                </a:solidFill>
              </a:rPr>
              <a:t/>
            </a:r>
            <a:br>
              <a:rPr lang="en-GB" sz="2800" dirty="0">
                <a:solidFill>
                  <a:schemeClr val="tx1">
                    <a:lumMod val="65000"/>
                    <a:lumOff val="35000"/>
                  </a:schemeClr>
                </a:solidFill>
              </a:rPr>
            </a:br>
            <a:r>
              <a:rPr lang="en-GB" sz="2800" dirty="0">
                <a:solidFill>
                  <a:schemeClr val="bg1">
                    <a:lumMod val="50000"/>
                  </a:schemeClr>
                </a:solidFill>
                <a:latin typeface="+mj-lt"/>
              </a:rPr>
              <a:t>A philosophy of planning?</a:t>
            </a:r>
            <a:r>
              <a:rPr lang="en-GB" sz="2800" b="1" dirty="0" smtClean="0">
                <a:solidFill>
                  <a:schemeClr val="bg1">
                    <a:lumMod val="50000"/>
                  </a:schemeClr>
                </a:solidFill>
                <a:latin typeface="+mj-lt"/>
              </a:rPr>
              <a:t> </a:t>
            </a:r>
            <a:endParaRPr lang="en-GB" sz="2800" b="1" dirty="0">
              <a:solidFill>
                <a:schemeClr val="bg1">
                  <a:lumMod val="50000"/>
                </a:schemeClr>
              </a:solidFill>
              <a:latin typeface="+mj-lt"/>
            </a:endParaRPr>
          </a:p>
        </p:txBody>
      </p:sp>
    </p:spTree>
    <p:extLst>
      <p:ext uri="{BB962C8B-B14F-4D97-AF65-F5344CB8AC3E}">
        <p14:creationId xmlns:p14="http://schemas.microsoft.com/office/powerpoint/2010/main" val="19755022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47127" y="2268318"/>
            <a:ext cx="6096873" cy="3248914"/>
          </a:xfrm>
          <a:prstGeom prst="rect">
            <a:avLst/>
          </a:prstGeom>
        </p:spPr>
      </p:pic>
      <p:pic>
        <p:nvPicPr>
          <p:cNvPr id="2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592" y="2317126"/>
            <a:ext cx="2919536" cy="3150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395536" y="332656"/>
            <a:ext cx="6768752" cy="1031051"/>
          </a:xfrm>
          <a:prstGeom prst="rect">
            <a:avLst/>
          </a:prstGeom>
          <a:noFill/>
        </p:spPr>
        <p:txBody>
          <a:bodyPr wrap="square" bIns="0">
            <a:spAutoFit/>
          </a:bodyPr>
          <a:lstStyle/>
          <a:p>
            <a:pPr fontAlgn="auto">
              <a:spcBef>
                <a:spcPts val="0"/>
              </a:spcBef>
              <a:spcAft>
                <a:spcPts val="0"/>
              </a:spcAft>
              <a:defRPr/>
            </a:pPr>
            <a:r>
              <a:rPr lang="en-GB" sz="3000" b="1" dirty="0" smtClean="0">
                <a:solidFill>
                  <a:schemeClr val="tx1">
                    <a:lumMod val="65000"/>
                    <a:lumOff val="35000"/>
                  </a:schemeClr>
                </a:solidFill>
                <a:latin typeface="+mj-lt"/>
              </a:rPr>
              <a:t>PLYMOUTH’S PLANNING STORY</a:t>
            </a:r>
            <a:r>
              <a:rPr lang="en-GB" sz="3600" b="1" dirty="0" smtClean="0">
                <a:solidFill>
                  <a:schemeClr val="tx1">
                    <a:lumMod val="65000"/>
                    <a:lumOff val="35000"/>
                  </a:schemeClr>
                </a:solidFill>
                <a:latin typeface="+mj-lt"/>
              </a:rPr>
              <a:t>:</a:t>
            </a:r>
            <a:r>
              <a:rPr lang="en-GB" sz="2800" dirty="0">
                <a:solidFill>
                  <a:schemeClr val="tx1">
                    <a:lumMod val="65000"/>
                    <a:lumOff val="35000"/>
                  </a:schemeClr>
                </a:solidFill>
              </a:rPr>
              <a:t/>
            </a:r>
            <a:br>
              <a:rPr lang="en-GB" sz="2800" dirty="0">
                <a:solidFill>
                  <a:schemeClr val="tx1">
                    <a:lumMod val="65000"/>
                    <a:lumOff val="35000"/>
                  </a:schemeClr>
                </a:solidFill>
              </a:rPr>
            </a:br>
            <a:r>
              <a:rPr lang="en-GB" sz="2800" dirty="0">
                <a:solidFill>
                  <a:schemeClr val="bg1">
                    <a:lumMod val="50000"/>
                  </a:schemeClr>
                </a:solidFill>
                <a:latin typeface="+mj-lt"/>
              </a:rPr>
              <a:t>A philosophy of planning?</a:t>
            </a:r>
            <a:r>
              <a:rPr lang="en-GB" sz="2800" b="1" dirty="0" smtClean="0">
                <a:solidFill>
                  <a:schemeClr val="bg1">
                    <a:lumMod val="50000"/>
                  </a:schemeClr>
                </a:solidFill>
                <a:latin typeface="+mj-lt"/>
              </a:rPr>
              <a:t> </a:t>
            </a:r>
            <a:endParaRPr lang="en-GB" sz="2800" b="1" dirty="0">
              <a:solidFill>
                <a:schemeClr val="bg1">
                  <a:lumMod val="50000"/>
                </a:schemeClr>
              </a:solidFill>
              <a:latin typeface="+mj-lt"/>
            </a:endParaRPr>
          </a:p>
        </p:txBody>
      </p:sp>
    </p:spTree>
    <p:extLst>
      <p:ext uri="{BB962C8B-B14F-4D97-AF65-F5344CB8AC3E}">
        <p14:creationId xmlns:p14="http://schemas.microsoft.com/office/powerpoint/2010/main" val="3824037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475656" y="1844824"/>
            <a:ext cx="6095671" cy="4571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395536" y="332656"/>
            <a:ext cx="6768752" cy="1031051"/>
          </a:xfrm>
          <a:prstGeom prst="rect">
            <a:avLst/>
          </a:prstGeom>
          <a:noFill/>
        </p:spPr>
        <p:txBody>
          <a:bodyPr wrap="square" bIns="0">
            <a:spAutoFit/>
          </a:bodyPr>
          <a:lstStyle/>
          <a:p>
            <a:pPr fontAlgn="auto">
              <a:spcBef>
                <a:spcPts val="0"/>
              </a:spcBef>
              <a:spcAft>
                <a:spcPts val="0"/>
              </a:spcAft>
              <a:defRPr/>
            </a:pPr>
            <a:r>
              <a:rPr lang="en-GB" sz="3000" b="1" dirty="0" smtClean="0">
                <a:solidFill>
                  <a:schemeClr val="tx1">
                    <a:lumMod val="65000"/>
                    <a:lumOff val="35000"/>
                  </a:schemeClr>
                </a:solidFill>
                <a:latin typeface="+mj-lt"/>
              </a:rPr>
              <a:t>PLYMOUTH’S PLANNING STORY</a:t>
            </a:r>
            <a:r>
              <a:rPr lang="en-GB" sz="3600" b="1" dirty="0" smtClean="0">
                <a:solidFill>
                  <a:schemeClr val="tx1">
                    <a:lumMod val="65000"/>
                    <a:lumOff val="35000"/>
                  </a:schemeClr>
                </a:solidFill>
                <a:latin typeface="+mj-lt"/>
              </a:rPr>
              <a:t>:</a:t>
            </a:r>
            <a:r>
              <a:rPr lang="en-GB" sz="2800" dirty="0">
                <a:solidFill>
                  <a:schemeClr val="tx1">
                    <a:lumMod val="65000"/>
                    <a:lumOff val="35000"/>
                  </a:schemeClr>
                </a:solidFill>
              </a:rPr>
              <a:t/>
            </a:r>
            <a:br>
              <a:rPr lang="en-GB" sz="2800" dirty="0">
                <a:solidFill>
                  <a:schemeClr val="tx1">
                    <a:lumMod val="65000"/>
                    <a:lumOff val="35000"/>
                  </a:schemeClr>
                </a:solidFill>
              </a:rPr>
            </a:br>
            <a:r>
              <a:rPr lang="en-GB" sz="2800" dirty="0">
                <a:solidFill>
                  <a:schemeClr val="bg1">
                    <a:lumMod val="50000"/>
                  </a:schemeClr>
                </a:solidFill>
                <a:latin typeface="+mj-lt"/>
              </a:rPr>
              <a:t>A philosophy of planning?</a:t>
            </a:r>
            <a:r>
              <a:rPr lang="en-GB" sz="2800" b="1" dirty="0" smtClean="0">
                <a:solidFill>
                  <a:schemeClr val="bg1">
                    <a:lumMod val="50000"/>
                  </a:schemeClr>
                </a:solidFill>
                <a:latin typeface="+mj-lt"/>
              </a:rPr>
              <a:t> </a:t>
            </a:r>
            <a:endParaRPr lang="en-GB" sz="2800" b="1" dirty="0">
              <a:solidFill>
                <a:schemeClr val="bg1">
                  <a:lumMod val="50000"/>
                </a:schemeClr>
              </a:solidFill>
              <a:latin typeface="+mj-lt"/>
            </a:endParaRPr>
          </a:p>
        </p:txBody>
      </p:sp>
    </p:spTree>
    <p:extLst>
      <p:ext uri="{BB962C8B-B14F-4D97-AF65-F5344CB8AC3E}">
        <p14:creationId xmlns:p14="http://schemas.microsoft.com/office/powerpoint/2010/main" val="21304277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3">
            <a:extLst>
              <a:ext uri="{FF2B5EF4-FFF2-40B4-BE49-F238E27FC236}">
                <a16:creationId xmlns:a16="http://schemas.microsoft.com/office/drawing/2014/main" id="{6A355BAA-11A2-8C45-8AAD-543F6AFAC50E}"/>
              </a:ext>
            </a:extLst>
          </p:cNvPr>
          <p:cNvPicPr>
            <a:picLocks noChangeAspect="1"/>
          </p:cNvPicPr>
          <p:nvPr/>
        </p:nvPicPr>
        <p:blipFill>
          <a:blip r:embed="rId2"/>
          <a:stretch>
            <a:fillRect/>
          </a:stretch>
        </p:blipFill>
        <p:spPr bwMode="auto">
          <a:xfrm>
            <a:off x="2987824" y="1772816"/>
            <a:ext cx="3274645" cy="4563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395536" y="332656"/>
            <a:ext cx="6768752" cy="1031051"/>
          </a:xfrm>
          <a:prstGeom prst="rect">
            <a:avLst/>
          </a:prstGeom>
          <a:noFill/>
        </p:spPr>
        <p:txBody>
          <a:bodyPr wrap="square" bIns="0">
            <a:spAutoFit/>
          </a:bodyPr>
          <a:lstStyle/>
          <a:p>
            <a:pPr fontAlgn="auto">
              <a:spcBef>
                <a:spcPts val="0"/>
              </a:spcBef>
              <a:spcAft>
                <a:spcPts val="0"/>
              </a:spcAft>
              <a:defRPr/>
            </a:pPr>
            <a:r>
              <a:rPr lang="en-GB" sz="3000" b="1" dirty="0" smtClean="0">
                <a:solidFill>
                  <a:schemeClr val="tx1">
                    <a:lumMod val="65000"/>
                    <a:lumOff val="35000"/>
                  </a:schemeClr>
                </a:solidFill>
                <a:latin typeface="+mj-lt"/>
              </a:rPr>
              <a:t>PLYMOUTH’S PLANNING STORY</a:t>
            </a:r>
            <a:r>
              <a:rPr lang="en-GB" sz="3600" b="1" dirty="0" smtClean="0">
                <a:solidFill>
                  <a:schemeClr val="tx1">
                    <a:lumMod val="65000"/>
                    <a:lumOff val="35000"/>
                  </a:schemeClr>
                </a:solidFill>
                <a:latin typeface="+mj-lt"/>
              </a:rPr>
              <a:t>:</a:t>
            </a:r>
            <a:r>
              <a:rPr lang="en-GB" sz="2800" dirty="0">
                <a:solidFill>
                  <a:schemeClr val="tx1">
                    <a:lumMod val="65000"/>
                    <a:lumOff val="35000"/>
                  </a:schemeClr>
                </a:solidFill>
              </a:rPr>
              <a:t/>
            </a:r>
            <a:br>
              <a:rPr lang="en-GB" sz="2800" dirty="0">
                <a:solidFill>
                  <a:schemeClr val="tx1">
                    <a:lumMod val="65000"/>
                    <a:lumOff val="35000"/>
                  </a:schemeClr>
                </a:solidFill>
              </a:rPr>
            </a:br>
            <a:r>
              <a:rPr lang="en-GB" sz="2800" dirty="0">
                <a:solidFill>
                  <a:schemeClr val="bg1">
                    <a:lumMod val="50000"/>
                  </a:schemeClr>
                </a:solidFill>
                <a:latin typeface="+mj-lt"/>
              </a:rPr>
              <a:t>A philosophy of planning?</a:t>
            </a:r>
            <a:r>
              <a:rPr lang="en-GB" sz="2800" b="1" dirty="0" smtClean="0">
                <a:solidFill>
                  <a:schemeClr val="bg1">
                    <a:lumMod val="50000"/>
                  </a:schemeClr>
                </a:solidFill>
                <a:latin typeface="+mj-lt"/>
              </a:rPr>
              <a:t> </a:t>
            </a:r>
            <a:endParaRPr lang="en-GB" sz="2800" b="1" dirty="0">
              <a:solidFill>
                <a:schemeClr val="bg1">
                  <a:lumMod val="50000"/>
                </a:schemeClr>
              </a:solidFill>
              <a:latin typeface="+mj-lt"/>
            </a:endParaRPr>
          </a:p>
        </p:txBody>
      </p:sp>
    </p:spTree>
    <p:extLst>
      <p:ext uri="{BB962C8B-B14F-4D97-AF65-F5344CB8AC3E}">
        <p14:creationId xmlns:p14="http://schemas.microsoft.com/office/powerpoint/2010/main" val="37400366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58"/>
          <a:stretch/>
        </p:blipFill>
        <p:spPr bwMode="auto">
          <a:xfrm>
            <a:off x="255712" y="212398"/>
            <a:ext cx="8784976" cy="1416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08520" y="332656"/>
            <a:ext cx="9444565" cy="6731794"/>
          </a:xfrm>
          <a:prstGeom prst="rect">
            <a:avLst/>
          </a:prstGeom>
        </p:spPr>
      </p:pic>
      <p:sp>
        <p:nvSpPr>
          <p:cNvPr id="10" name="TextBox 9"/>
          <p:cNvSpPr txBox="1"/>
          <p:nvPr/>
        </p:nvSpPr>
        <p:spPr>
          <a:xfrm>
            <a:off x="395536" y="332656"/>
            <a:ext cx="6768752" cy="1031051"/>
          </a:xfrm>
          <a:prstGeom prst="rect">
            <a:avLst/>
          </a:prstGeom>
          <a:noFill/>
        </p:spPr>
        <p:txBody>
          <a:bodyPr wrap="square" bIns="0">
            <a:spAutoFit/>
          </a:bodyPr>
          <a:lstStyle/>
          <a:p>
            <a:pPr fontAlgn="auto">
              <a:spcBef>
                <a:spcPts val="0"/>
              </a:spcBef>
              <a:spcAft>
                <a:spcPts val="0"/>
              </a:spcAft>
              <a:defRPr/>
            </a:pPr>
            <a:r>
              <a:rPr lang="en-GB" sz="3000" b="1" dirty="0" smtClean="0">
                <a:solidFill>
                  <a:schemeClr val="tx1">
                    <a:lumMod val="65000"/>
                    <a:lumOff val="35000"/>
                  </a:schemeClr>
                </a:solidFill>
                <a:latin typeface="+mj-lt"/>
              </a:rPr>
              <a:t>PLYMOUTH’S PLANNING STORY</a:t>
            </a:r>
            <a:r>
              <a:rPr lang="en-GB" sz="3600" b="1" dirty="0" smtClean="0">
                <a:solidFill>
                  <a:schemeClr val="tx1">
                    <a:lumMod val="65000"/>
                    <a:lumOff val="35000"/>
                  </a:schemeClr>
                </a:solidFill>
                <a:latin typeface="+mj-lt"/>
              </a:rPr>
              <a:t>:</a:t>
            </a:r>
            <a:r>
              <a:rPr lang="en-GB" sz="2800" dirty="0">
                <a:solidFill>
                  <a:schemeClr val="tx1">
                    <a:lumMod val="65000"/>
                    <a:lumOff val="35000"/>
                  </a:schemeClr>
                </a:solidFill>
              </a:rPr>
              <a:t/>
            </a:r>
            <a:br>
              <a:rPr lang="en-GB" sz="2800" dirty="0">
                <a:solidFill>
                  <a:schemeClr val="tx1">
                    <a:lumMod val="65000"/>
                    <a:lumOff val="35000"/>
                  </a:schemeClr>
                </a:solidFill>
              </a:rPr>
            </a:br>
            <a:r>
              <a:rPr lang="en-GB" sz="2800" dirty="0">
                <a:solidFill>
                  <a:schemeClr val="bg1">
                    <a:lumMod val="50000"/>
                  </a:schemeClr>
                </a:solidFill>
                <a:latin typeface="+mj-lt"/>
              </a:rPr>
              <a:t>A philosophy of planning?</a:t>
            </a:r>
            <a:r>
              <a:rPr lang="en-GB" sz="2800" b="1" dirty="0" smtClean="0">
                <a:solidFill>
                  <a:schemeClr val="bg1">
                    <a:lumMod val="50000"/>
                  </a:schemeClr>
                </a:solidFill>
                <a:latin typeface="+mj-lt"/>
              </a:rPr>
              <a:t> </a:t>
            </a:r>
            <a:endParaRPr lang="en-GB" sz="2800" b="1" dirty="0">
              <a:solidFill>
                <a:schemeClr val="bg1">
                  <a:lumMod val="50000"/>
                </a:schemeClr>
              </a:solidFill>
              <a:latin typeface="+mj-lt"/>
            </a:endParaRPr>
          </a:p>
        </p:txBody>
      </p:sp>
    </p:spTree>
    <p:extLst>
      <p:ext uri="{BB962C8B-B14F-4D97-AF65-F5344CB8AC3E}">
        <p14:creationId xmlns:p14="http://schemas.microsoft.com/office/powerpoint/2010/main" val="18873139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7308304" y="6525344"/>
            <a:ext cx="1728192" cy="246221"/>
          </a:xfrm>
          <a:prstGeom prst="rect">
            <a:avLst/>
          </a:prstGeom>
          <a:noFill/>
        </p:spPr>
        <p:txBody>
          <a:bodyPr wrap="square" rtlCol="0">
            <a:spAutoFit/>
          </a:bodyPr>
          <a:lstStyle/>
          <a:p>
            <a:pPr algn="r"/>
            <a:r>
              <a:rPr lang="en-GB" sz="1000" dirty="0" smtClean="0">
                <a:latin typeface="+mj-lt"/>
              </a:rPr>
              <a:t>OFFICIAL</a:t>
            </a:r>
            <a:endParaRPr lang="en-GB" sz="1000" dirty="0">
              <a:latin typeface="+mj-lt"/>
            </a:endParaRPr>
          </a:p>
        </p:txBody>
      </p:sp>
      <p:pic>
        <p:nvPicPr>
          <p:cNvPr id="21" name="Content Placeholder 3"/>
          <p:cNvPicPr>
            <a:picLocks noChangeAspect="1"/>
          </p:cNvPicPr>
          <p:nvPr/>
        </p:nvPicPr>
        <p:blipFill>
          <a:blip r:embed="rId2"/>
          <a:stretch>
            <a:fillRect/>
          </a:stretch>
        </p:blipFill>
        <p:spPr bwMode="auto">
          <a:xfrm>
            <a:off x="364654" y="1988840"/>
            <a:ext cx="3488176" cy="4314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Content Placeholder 2"/>
          <p:cNvSpPr txBox="1">
            <a:spLocks/>
          </p:cNvSpPr>
          <p:nvPr/>
        </p:nvSpPr>
        <p:spPr>
          <a:xfrm>
            <a:off x="3858527" y="1647350"/>
            <a:ext cx="5387751" cy="4950002"/>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GB" b="1" u="sng" dirty="0" smtClean="0"/>
          </a:p>
          <a:p>
            <a:r>
              <a:rPr lang="en-GB" sz="2600" b="1" dirty="0" smtClean="0">
                <a:solidFill>
                  <a:schemeClr val="bg2">
                    <a:lumMod val="75000"/>
                  </a:schemeClr>
                </a:solidFill>
              </a:rPr>
              <a:t>5,563 homes </a:t>
            </a:r>
            <a:r>
              <a:rPr lang="en-GB" sz="2600" dirty="0" smtClean="0">
                <a:solidFill>
                  <a:schemeClr val="bg2">
                    <a:lumMod val="75000"/>
                  </a:schemeClr>
                </a:solidFill>
              </a:rPr>
              <a:t>completed in 5 years; 1,656 under construction as at April 2019 (more than </a:t>
            </a:r>
            <a:r>
              <a:rPr lang="en-GB" sz="2600" b="1" dirty="0" smtClean="0">
                <a:solidFill>
                  <a:schemeClr val="bg2">
                    <a:lumMod val="75000"/>
                  </a:schemeClr>
                </a:solidFill>
              </a:rPr>
              <a:t>40% above </a:t>
            </a:r>
            <a:r>
              <a:rPr lang="en-GB" sz="2600" dirty="0" smtClean="0">
                <a:solidFill>
                  <a:schemeClr val="bg2">
                    <a:lumMod val="75000"/>
                  </a:schemeClr>
                </a:solidFill>
              </a:rPr>
              <a:t>the previous 5 years)</a:t>
            </a:r>
          </a:p>
          <a:p>
            <a:r>
              <a:rPr lang="en-GB" sz="2600" dirty="0" smtClean="0">
                <a:solidFill>
                  <a:schemeClr val="bg2">
                    <a:lumMod val="75000"/>
                  </a:schemeClr>
                </a:solidFill>
              </a:rPr>
              <a:t>Of these 1,529 are affordable homes (27.5%)</a:t>
            </a:r>
          </a:p>
          <a:p>
            <a:r>
              <a:rPr lang="en-GB" sz="2600" dirty="0" smtClean="0">
                <a:solidFill>
                  <a:schemeClr val="bg2">
                    <a:lumMod val="75000"/>
                  </a:schemeClr>
                </a:solidFill>
              </a:rPr>
              <a:t>In 2018/19, 1,075 new homes completed, of which 421 are affordable (39%) – </a:t>
            </a:r>
            <a:r>
              <a:rPr lang="en-GB" sz="2600" b="1" dirty="0" smtClean="0">
                <a:solidFill>
                  <a:schemeClr val="bg2">
                    <a:lumMod val="75000"/>
                  </a:schemeClr>
                </a:solidFill>
              </a:rPr>
              <a:t>the highest affordable number this century</a:t>
            </a:r>
            <a:r>
              <a:rPr lang="en-GB" sz="2600" dirty="0" smtClean="0">
                <a:solidFill>
                  <a:schemeClr val="bg2">
                    <a:lumMod val="75000"/>
                  </a:schemeClr>
                </a:solidFill>
              </a:rPr>
              <a:t>.</a:t>
            </a:r>
          </a:p>
          <a:p>
            <a:r>
              <a:rPr lang="en-GB" sz="2600" dirty="0" smtClean="0">
                <a:solidFill>
                  <a:schemeClr val="bg2">
                    <a:lumMod val="75000"/>
                  </a:schemeClr>
                </a:solidFill>
              </a:rPr>
              <a:t>Plymouth is </a:t>
            </a:r>
            <a:r>
              <a:rPr lang="en-GB" sz="2600" b="1" dirty="0" smtClean="0">
                <a:solidFill>
                  <a:schemeClr val="bg2">
                    <a:lumMod val="75000"/>
                  </a:schemeClr>
                </a:solidFill>
              </a:rPr>
              <a:t>first in its Housing Family Group </a:t>
            </a:r>
            <a:r>
              <a:rPr lang="en-GB" sz="2600" dirty="0" smtClean="0">
                <a:solidFill>
                  <a:schemeClr val="bg2">
                    <a:lumMod val="75000"/>
                  </a:schemeClr>
                </a:solidFill>
              </a:rPr>
              <a:t>for affordable housing delivery (2013 to 2018), outperforming a number of major cities.</a:t>
            </a:r>
          </a:p>
          <a:p>
            <a:r>
              <a:rPr lang="en-GB" sz="2600" dirty="0" smtClean="0">
                <a:solidFill>
                  <a:schemeClr val="bg2">
                    <a:lumMod val="75000"/>
                  </a:schemeClr>
                </a:solidFill>
              </a:rPr>
              <a:t>New Homes Bonus yield of </a:t>
            </a:r>
            <a:r>
              <a:rPr lang="en-GB" sz="2600" b="1" dirty="0" smtClean="0">
                <a:solidFill>
                  <a:schemeClr val="bg2">
                    <a:lumMod val="75000"/>
                  </a:schemeClr>
                </a:solidFill>
              </a:rPr>
              <a:t>nearly £40m </a:t>
            </a:r>
            <a:r>
              <a:rPr lang="en-GB" sz="2600" dirty="0" smtClean="0">
                <a:solidFill>
                  <a:schemeClr val="bg2">
                    <a:lumMod val="75000"/>
                  </a:schemeClr>
                </a:solidFill>
              </a:rPr>
              <a:t>over 5 years</a:t>
            </a:r>
          </a:p>
          <a:p>
            <a:endParaRPr lang="en-GB" dirty="0"/>
          </a:p>
        </p:txBody>
      </p:sp>
      <p:sp>
        <p:nvSpPr>
          <p:cNvPr id="32" name="TextBox 31"/>
          <p:cNvSpPr txBox="1"/>
          <p:nvPr/>
        </p:nvSpPr>
        <p:spPr>
          <a:xfrm>
            <a:off x="395536" y="332656"/>
            <a:ext cx="6768752" cy="1031051"/>
          </a:xfrm>
          <a:prstGeom prst="rect">
            <a:avLst/>
          </a:prstGeom>
          <a:noFill/>
        </p:spPr>
        <p:txBody>
          <a:bodyPr wrap="square" bIns="0">
            <a:spAutoFit/>
          </a:bodyPr>
          <a:lstStyle/>
          <a:p>
            <a:pPr fontAlgn="auto">
              <a:spcBef>
                <a:spcPts val="0"/>
              </a:spcBef>
              <a:spcAft>
                <a:spcPts val="0"/>
              </a:spcAft>
              <a:defRPr/>
            </a:pPr>
            <a:r>
              <a:rPr lang="en-GB" sz="3000" b="1" dirty="0" smtClean="0">
                <a:solidFill>
                  <a:schemeClr val="tx1">
                    <a:lumMod val="65000"/>
                    <a:lumOff val="35000"/>
                  </a:schemeClr>
                </a:solidFill>
                <a:latin typeface="+mj-lt"/>
              </a:rPr>
              <a:t>PLYMOUTH’S PLANNING STORY</a:t>
            </a:r>
            <a:r>
              <a:rPr lang="en-GB" sz="3600" b="1" dirty="0" smtClean="0">
                <a:solidFill>
                  <a:schemeClr val="tx1">
                    <a:lumMod val="65000"/>
                    <a:lumOff val="35000"/>
                  </a:schemeClr>
                </a:solidFill>
                <a:latin typeface="+mj-lt"/>
              </a:rPr>
              <a:t>:</a:t>
            </a:r>
            <a:r>
              <a:rPr lang="en-GB" sz="2800" dirty="0">
                <a:solidFill>
                  <a:schemeClr val="tx1">
                    <a:lumMod val="65000"/>
                    <a:lumOff val="35000"/>
                  </a:schemeClr>
                </a:solidFill>
              </a:rPr>
              <a:t/>
            </a:r>
            <a:br>
              <a:rPr lang="en-GB" sz="2800" dirty="0">
                <a:solidFill>
                  <a:schemeClr val="tx1">
                    <a:lumMod val="65000"/>
                    <a:lumOff val="35000"/>
                  </a:schemeClr>
                </a:solidFill>
              </a:rPr>
            </a:br>
            <a:r>
              <a:rPr lang="en-GB" sz="2800" dirty="0">
                <a:solidFill>
                  <a:schemeClr val="bg1">
                    <a:lumMod val="50000"/>
                  </a:schemeClr>
                </a:solidFill>
                <a:latin typeface="+mj-lt"/>
              </a:rPr>
              <a:t>A philosophy of planning?</a:t>
            </a:r>
            <a:r>
              <a:rPr lang="en-GB" sz="2800" b="1" dirty="0" smtClean="0">
                <a:solidFill>
                  <a:schemeClr val="bg1">
                    <a:lumMod val="50000"/>
                  </a:schemeClr>
                </a:solidFill>
                <a:latin typeface="+mj-lt"/>
              </a:rPr>
              <a:t> </a:t>
            </a:r>
            <a:endParaRPr lang="en-GB" sz="2800" b="1" dirty="0">
              <a:solidFill>
                <a:schemeClr val="bg1">
                  <a:lumMod val="50000"/>
                </a:schemeClr>
              </a:solidFill>
              <a:latin typeface="+mj-lt"/>
            </a:endParaRPr>
          </a:p>
        </p:txBody>
      </p:sp>
    </p:spTree>
    <p:extLst>
      <p:ext uri="{BB962C8B-B14F-4D97-AF65-F5344CB8AC3E}">
        <p14:creationId xmlns:p14="http://schemas.microsoft.com/office/powerpoint/2010/main" val="11282457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59632" y="1798495"/>
            <a:ext cx="6754334" cy="5065751"/>
          </a:xfrm>
          <a:prstGeom prst="rect">
            <a:avLst/>
          </a:prstGeom>
        </p:spPr>
      </p:pic>
      <p:sp>
        <p:nvSpPr>
          <p:cNvPr id="6" name="TextBox 5"/>
          <p:cNvSpPr txBox="1"/>
          <p:nvPr/>
        </p:nvSpPr>
        <p:spPr>
          <a:xfrm>
            <a:off x="395536" y="332656"/>
            <a:ext cx="6768752" cy="1031051"/>
          </a:xfrm>
          <a:prstGeom prst="rect">
            <a:avLst/>
          </a:prstGeom>
          <a:noFill/>
        </p:spPr>
        <p:txBody>
          <a:bodyPr wrap="square" bIns="0">
            <a:spAutoFit/>
          </a:bodyPr>
          <a:lstStyle/>
          <a:p>
            <a:pPr fontAlgn="auto">
              <a:spcBef>
                <a:spcPts val="0"/>
              </a:spcBef>
              <a:spcAft>
                <a:spcPts val="0"/>
              </a:spcAft>
              <a:defRPr/>
            </a:pPr>
            <a:r>
              <a:rPr lang="en-GB" sz="3000" b="1" dirty="0" smtClean="0">
                <a:solidFill>
                  <a:schemeClr val="tx1">
                    <a:lumMod val="65000"/>
                    <a:lumOff val="35000"/>
                  </a:schemeClr>
                </a:solidFill>
                <a:latin typeface="+mj-lt"/>
              </a:rPr>
              <a:t>PLYMOUTH’S PLANNING STORY</a:t>
            </a:r>
            <a:r>
              <a:rPr lang="en-GB" sz="3600" b="1" dirty="0" smtClean="0">
                <a:solidFill>
                  <a:schemeClr val="tx1">
                    <a:lumMod val="65000"/>
                    <a:lumOff val="35000"/>
                  </a:schemeClr>
                </a:solidFill>
                <a:latin typeface="+mj-lt"/>
              </a:rPr>
              <a:t>:</a:t>
            </a:r>
            <a:r>
              <a:rPr lang="en-GB" sz="2800" dirty="0">
                <a:solidFill>
                  <a:schemeClr val="tx1">
                    <a:lumMod val="65000"/>
                    <a:lumOff val="35000"/>
                  </a:schemeClr>
                </a:solidFill>
              </a:rPr>
              <a:t/>
            </a:r>
            <a:br>
              <a:rPr lang="en-GB" sz="2800" dirty="0">
                <a:solidFill>
                  <a:schemeClr val="tx1">
                    <a:lumMod val="65000"/>
                    <a:lumOff val="35000"/>
                  </a:schemeClr>
                </a:solidFill>
              </a:rPr>
            </a:br>
            <a:r>
              <a:rPr lang="en-GB" sz="2800" dirty="0">
                <a:solidFill>
                  <a:schemeClr val="bg1">
                    <a:lumMod val="50000"/>
                  </a:schemeClr>
                </a:solidFill>
                <a:latin typeface="+mj-lt"/>
              </a:rPr>
              <a:t>A philosophy of planning?</a:t>
            </a:r>
            <a:r>
              <a:rPr lang="en-GB" sz="2800" b="1" dirty="0" smtClean="0">
                <a:solidFill>
                  <a:schemeClr val="bg1">
                    <a:lumMod val="50000"/>
                  </a:schemeClr>
                </a:solidFill>
                <a:latin typeface="+mj-lt"/>
              </a:rPr>
              <a:t> </a:t>
            </a:r>
            <a:endParaRPr lang="en-GB" sz="2800" b="1" dirty="0">
              <a:solidFill>
                <a:schemeClr val="bg1">
                  <a:lumMod val="50000"/>
                </a:schemeClr>
              </a:solidFill>
              <a:latin typeface="+mj-lt"/>
            </a:endParaRPr>
          </a:p>
        </p:txBody>
      </p:sp>
    </p:spTree>
    <p:extLst>
      <p:ext uri="{BB962C8B-B14F-4D97-AF65-F5344CB8AC3E}">
        <p14:creationId xmlns:p14="http://schemas.microsoft.com/office/powerpoint/2010/main" val="16171692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Content Placeholder 3"/>
          <p:cNvPicPr>
            <a:picLocks noGrp="1" noChangeAspect="1"/>
          </p:cNvPicPr>
          <p:nvPr>
            <p:ph idx="1"/>
          </p:nvPr>
        </p:nvPicPr>
        <p:blipFill>
          <a:blip r:embed="rId2"/>
          <a:stretch>
            <a:fillRect/>
          </a:stretch>
        </p:blipFill>
        <p:spPr>
          <a:xfrm>
            <a:off x="2843808" y="1700808"/>
            <a:ext cx="3557406" cy="5024868"/>
          </a:xfrm>
          <a:prstGeom prst="rect">
            <a:avLst/>
          </a:prstGeom>
        </p:spPr>
      </p:pic>
      <p:sp>
        <p:nvSpPr>
          <p:cNvPr id="25" name="TextBox 24"/>
          <p:cNvSpPr txBox="1"/>
          <p:nvPr/>
        </p:nvSpPr>
        <p:spPr>
          <a:xfrm>
            <a:off x="395536" y="332656"/>
            <a:ext cx="6768752" cy="1031051"/>
          </a:xfrm>
          <a:prstGeom prst="rect">
            <a:avLst/>
          </a:prstGeom>
          <a:noFill/>
        </p:spPr>
        <p:txBody>
          <a:bodyPr wrap="square" bIns="0">
            <a:spAutoFit/>
          </a:bodyPr>
          <a:lstStyle/>
          <a:p>
            <a:pPr fontAlgn="auto">
              <a:spcBef>
                <a:spcPts val="0"/>
              </a:spcBef>
              <a:spcAft>
                <a:spcPts val="0"/>
              </a:spcAft>
              <a:defRPr/>
            </a:pPr>
            <a:r>
              <a:rPr lang="en-GB" sz="3000" b="1" dirty="0" smtClean="0">
                <a:solidFill>
                  <a:schemeClr val="tx1">
                    <a:lumMod val="65000"/>
                    <a:lumOff val="35000"/>
                  </a:schemeClr>
                </a:solidFill>
                <a:latin typeface="+mj-lt"/>
              </a:rPr>
              <a:t>PLYMOUTH’S PLANNING STORY</a:t>
            </a:r>
            <a:r>
              <a:rPr lang="en-GB" sz="3600" b="1" dirty="0" smtClean="0">
                <a:solidFill>
                  <a:schemeClr val="tx1">
                    <a:lumMod val="65000"/>
                    <a:lumOff val="35000"/>
                  </a:schemeClr>
                </a:solidFill>
                <a:latin typeface="+mj-lt"/>
              </a:rPr>
              <a:t>:</a:t>
            </a:r>
            <a:r>
              <a:rPr lang="en-GB" sz="2800" dirty="0">
                <a:solidFill>
                  <a:schemeClr val="tx1">
                    <a:lumMod val="65000"/>
                    <a:lumOff val="35000"/>
                  </a:schemeClr>
                </a:solidFill>
              </a:rPr>
              <a:t/>
            </a:r>
            <a:br>
              <a:rPr lang="en-GB" sz="2800" dirty="0">
                <a:solidFill>
                  <a:schemeClr val="tx1">
                    <a:lumMod val="65000"/>
                    <a:lumOff val="35000"/>
                  </a:schemeClr>
                </a:solidFill>
              </a:rPr>
            </a:br>
            <a:r>
              <a:rPr lang="en-GB" sz="2800" dirty="0">
                <a:solidFill>
                  <a:schemeClr val="bg1">
                    <a:lumMod val="50000"/>
                  </a:schemeClr>
                </a:solidFill>
                <a:latin typeface="+mj-lt"/>
              </a:rPr>
              <a:t>A philosophy of planning?</a:t>
            </a:r>
            <a:r>
              <a:rPr lang="en-GB" sz="2800" b="1" dirty="0" smtClean="0">
                <a:solidFill>
                  <a:schemeClr val="bg1">
                    <a:lumMod val="50000"/>
                  </a:schemeClr>
                </a:solidFill>
                <a:latin typeface="+mj-lt"/>
              </a:rPr>
              <a:t> </a:t>
            </a:r>
            <a:endParaRPr lang="en-GB" sz="2800" b="1" dirty="0">
              <a:solidFill>
                <a:schemeClr val="bg1">
                  <a:lumMod val="50000"/>
                </a:schemeClr>
              </a:solidFill>
              <a:latin typeface="+mj-lt"/>
            </a:endParaRPr>
          </a:p>
        </p:txBody>
      </p:sp>
    </p:spTree>
    <p:extLst>
      <p:ext uri="{BB962C8B-B14F-4D97-AF65-F5344CB8AC3E}">
        <p14:creationId xmlns:p14="http://schemas.microsoft.com/office/powerpoint/2010/main" val="28190495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752" y="1700808"/>
            <a:ext cx="4732784" cy="4732784"/>
          </a:xfrm>
          <a:prstGeom prst="rect">
            <a:avLst/>
          </a:prstGeom>
        </p:spPr>
      </p:pic>
      <p:sp>
        <p:nvSpPr>
          <p:cNvPr id="20" name="TextBox 19"/>
          <p:cNvSpPr txBox="1"/>
          <p:nvPr/>
        </p:nvSpPr>
        <p:spPr>
          <a:xfrm>
            <a:off x="395536" y="332656"/>
            <a:ext cx="6768752" cy="1031051"/>
          </a:xfrm>
          <a:prstGeom prst="rect">
            <a:avLst/>
          </a:prstGeom>
          <a:noFill/>
        </p:spPr>
        <p:txBody>
          <a:bodyPr wrap="square" bIns="0">
            <a:spAutoFit/>
          </a:bodyPr>
          <a:lstStyle/>
          <a:p>
            <a:pPr fontAlgn="auto">
              <a:spcBef>
                <a:spcPts val="0"/>
              </a:spcBef>
              <a:spcAft>
                <a:spcPts val="0"/>
              </a:spcAft>
              <a:defRPr/>
            </a:pPr>
            <a:r>
              <a:rPr lang="en-GB" sz="3000" b="1" dirty="0" smtClean="0">
                <a:solidFill>
                  <a:schemeClr val="tx1">
                    <a:lumMod val="65000"/>
                    <a:lumOff val="35000"/>
                  </a:schemeClr>
                </a:solidFill>
                <a:latin typeface="+mj-lt"/>
              </a:rPr>
              <a:t>PLYMOUTH’S PLANNING STORY</a:t>
            </a:r>
            <a:r>
              <a:rPr lang="en-GB" sz="3600" b="1" dirty="0" smtClean="0">
                <a:solidFill>
                  <a:schemeClr val="tx1">
                    <a:lumMod val="65000"/>
                    <a:lumOff val="35000"/>
                  </a:schemeClr>
                </a:solidFill>
                <a:latin typeface="+mj-lt"/>
              </a:rPr>
              <a:t>:</a:t>
            </a:r>
            <a:r>
              <a:rPr lang="en-GB" sz="2800" dirty="0">
                <a:solidFill>
                  <a:schemeClr val="tx1">
                    <a:lumMod val="65000"/>
                    <a:lumOff val="35000"/>
                  </a:schemeClr>
                </a:solidFill>
              </a:rPr>
              <a:t/>
            </a:r>
            <a:br>
              <a:rPr lang="en-GB" sz="2800" dirty="0">
                <a:solidFill>
                  <a:schemeClr val="tx1">
                    <a:lumMod val="65000"/>
                    <a:lumOff val="35000"/>
                  </a:schemeClr>
                </a:solidFill>
              </a:rPr>
            </a:br>
            <a:r>
              <a:rPr lang="en-GB" sz="2800" dirty="0">
                <a:solidFill>
                  <a:schemeClr val="bg1">
                    <a:lumMod val="50000"/>
                  </a:schemeClr>
                </a:solidFill>
                <a:latin typeface="+mj-lt"/>
              </a:rPr>
              <a:t>A philosophy of planning?</a:t>
            </a:r>
            <a:r>
              <a:rPr lang="en-GB" sz="2800" b="1" dirty="0" smtClean="0">
                <a:solidFill>
                  <a:schemeClr val="bg1">
                    <a:lumMod val="50000"/>
                  </a:schemeClr>
                </a:solidFill>
                <a:latin typeface="+mj-lt"/>
              </a:rPr>
              <a:t> </a:t>
            </a:r>
            <a:endParaRPr lang="en-GB" sz="2800" b="1" dirty="0">
              <a:solidFill>
                <a:schemeClr val="bg1">
                  <a:lumMod val="50000"/>
                </a:schemeClr>
              </a:solidFill>
              <a:latin typeface="+mj-lt"/>
            </a:endParaRPr>
          </a:p>
        </p:txBody>
      </p:sp>
      <p:sp>
        <p:nvSpPr>
          <p:cNvPr id="21" name="Rectangle 20"/>
          <p:cNvSpPr/>
          <p:nvPr/>
        </p:nvSpPr>
        <p:spPr>
          <a:xfrm>
            <a:off x="2267744" y="6460151"/>
            <a:ext cx="1783950" cy="369332"/>
          </a:xfrm>
          <a:prstGeom prst="rect">
            <a:avLst/>
          </a:prstGeom>
        </p:spPr>
        <p:txBody>
          <a:bodyPr wrap="none">
            <a:spAutoFit/>
          </a:bodyPr>
          <a:lstStyle/>
          <a:p>
            <a:r>
              <a:rPr lang="en-GB" i="1" dirty="0" smtClean="0">
                <a:solidFill>
                  <a:schemeClr val="bg2">
                    <a:lumMod val="75000"/>
                  </a:schemeClr>
                </a:solidFill>
                <a:latin typeface="+mj-lt"/>
              </a:rPr>
              <a:t>RTPI Awards 2018</a:t>
            </a:r>
            <a:endParaRPr lang="en-GB" i="1" dirty="0">
              <a:solidFill>
                <a:schemeClr val="bg2">
                  <a:lumMod val="75000"/>
                </a:schemeClr>
              </a:solidFill>
              <a:latin typeface="+mn-lt"/>
            </a:endParaRPr>
          </a:p>
        </p:txBody>
      </p:sp>
    </p:spTree>
    <p:extLst>
      <p:ext uri="{BB962C8B-B14F-4D97-AF65-F5344CB8AC3E}">
        <p14:creationId xmlns:p14="http://schemas.microsoft.com/office/powerpoint/2010/main" val="16756346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95536" y="332656"/>
            <a:ext cx="6768752" cy="1031051"/>
          </a:xfrm>
          <a:prstGeom prst="rect">
            <a:avLst/>
          </a:prstGeom>
          <a:noFill/>
        </p:spPr>
        <p:txBody>
          <a:bodyPr wrap="square" bIns="0">
            <a:spAutoFit/>
          </a:bodyPr>
          <a:lstStyle/>
          <a:p>
            <a:pPr fontAlgn="auto">
              <a:spcBef>
                <a:spcPts val="0"/>
              </a:spcBef>
              <a:spcAft>
                <a:spcPts val="0"/>
              </a:spcAft>
              <a:defRPr/>
            </a:pPr>
            <a:r>
              <a:rPr lang="en-GB" sz="3000" b="1" dirty="0" smtClean="0">
                <a:solidFill>
                  <a:schemeClr val="tx1">
                    <a:lumMod val="65000"/>
                    <a:lumOff val="35000"/>
                  </a:schemeClr>
                </a:solidFill>
                <a:latin typeface="+mj-lt"/>
              </a:rPr>
              <a:t>PLYMOUTH’S PLANNING STORY</a:t>
            </a:r>
            <a:r>
              <a:rPr lang="en-GB" sz="3600" b="1" dirty="0" smtClean="0">
                <a:solidFill>
                  <a:schemeClr val="tx1">
                    <a:lumMod val="65000"/>
                    <a:lumOff val="35000"/>
                  </a:schemeClr>
                </a:solidFill>
                <a:latin typeface="+mj-lt"/>
              </a:rPr>
              <a:t>:</a:t>
            </a:r>
            <a:r>
              <a:rPr lang="en-GB" sz="2800" dirty="0">
                <a:solidFill>
                  <a:schemeClr val="tx1">
                    <a:lumMod val="65000"/>
                    <a:lumOff val="35000"/>
                  </a:schemeClr>
                </a:solidFill>
              </a:rPr>
              <a:t/>
            </a:r>
            <a:br>
              <a:rPr lang="en-GB" sz="2800" dirty="0">
                <a:solidFill>
                  <a:schemeClr val="tx1">
                    <a:lumMod val="65000"/>
                    <a:lumOff val="35000"/>
                  </a:schemeClr>
                </a:solidFill>
              </a:rPr>
            </a:br>
            <a:r>
              <a:rPr lang="en-GB" sz="2800" dirty="0">
                <a:solidFill>
                  <a:schemeClr val="bg1">
                    <a:lumMod val="50000"/>
                  </a:schemeClr>
                </a:solidFill>
                <a:latin typeface="+mj-lt"/>
              </a:rPr>
              <a:t>A philosophy of planning?</a:t>
            </a:r>
            <a:r>
              <a:rPr lang="en-GB" sz="2800" b="1" dirty="0" smtClean="0">
                <a:solidFill>
                  <a:schemeClr val="bg1">
                    <a:lumMod val="50000"/>
                  </a:schemeClr>
                </a:solidFill>
                <a:latin typeface="+mj-lt"/>
              </a:rPr>
              <a:t> </a:t>
            </a:r>
            <a:endParaRPr lang="en-GB" sz="2800" b="1" dirty="0">
              <a:solidFill>
                <a:schemeClr val="bg1">
                  <a:lumMod val="50000"/>
                </a:schemeClr>
              </a:solidFill>
              <a:latin typeface="+mj-lt"/>
            </a:endParaRPr>
          </a:p>
        </p:txBody>
      </p:sp>
      <p:pic>
        <p:nvPicPr>
          <p:cNvPr id="9"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43808" y="1700808"/>
            <a:ext cx="3744416" cy="4894662"/>
          </a:xfrm>
        </p:spPr>
      </p:pic>
    </p:spTree>
    <p:extLst>
      <p:ext uri="{BB962C8B-B14F-4D97-AF65-F5344CB8AC3E}">
        <p14:creationId xmlns:p14="http://schemas.microsoft.com/office/powerpoint/2010/main" val="34834066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395536" y="332656"/>
            <a:ext cx="6768752" cy="1031051"/>
          </a:xfrm>
          <a:prstGeom prst="rect">
            <a:avLst/>
          </a:prstGeom>
          <a:noFill/>
        </p:spPr>
        <p:txBody>
          <a:bodyPr wrap="square" bIns="0">
            <a:spAutoFit/>
          </a:bodyPr>
          <a:lstStyle/>
          <a:p>
            <a:pPr fontAlgn="auto">
              <a:spcBef>
                <a:spcPts val="0"/>
              </a:spcBef>
              <a:spcAft>
                <a:spcPts val="0"/>
              </a:spcAft>
              <a:defRPr/>
            </a:pPr>
            <a:r>
              <a:rPr lang="en-GB" sz="3000" b="1" dirty="0" smtClean="0">
                <a:solidFill>
                  <a:schemeClr val="tx1">
                    <a:lumMod val="65000"/>
                    <a:lumOff val="35000"/>
                  </a:schemeClr>
                </a:solidFill>
                <a:latin typeface="+mj-lt"/>
              </a:rPr>
              <a:t>PLYMOUTH’S PLANNING STORY</a:t>
            </a:r>
            <a:r>
              <a:rPr lang="en-GB" sz="3600" b="1" dirty="0" smtClean="0">
                <a:solidFill>
                  <a:schemeClr val="tx1">
                    <a:lumMod val="65000"/>
                    <a:lumOff val="35000"/>
                  </a:schemeClr>
                </a:solidFill>
                <a:latin typeface="+mj-lt"/>
              </a:rPr>
              <a:t>:</a:t>
            </a:r>
            <a:r>
              <a:rPr lang="en-GB" sz="2800" dirty="0">
                <a:solidFill>
                  <a:schemeClr val="tx1">
                    <a:lumMod val="65000"/>
                    <a:lumOff val="35000"/>
                  </a:schemeClr>
                </a:solidFill>
              </a:rPr>
              <a:t/>
            </a:r>
            <a:br>
              <a:rPr lang="en-GB" sz="2800" dirty="0">
                <a:solidFill>
                  <a:schemeClr val="tx1">
                    <a:lumMod val="65000"/>
                    <a:lumOff val="35000"/>
                  </a:schemeClr>
                </a:solidFill>
              </a:rPr>
            </a:br>
            <a:r>
              <a:rPr lang="en-GB" sz="2800" dirty="0">
                <a:solidFill>
                  <a:schemeClr val="bg1">
                    <a:lumMod val="50000"/>
                  </a:schemeClr>
                </a:solidFill>
                <a:latin typeface="+mj-lt"/>
              </a:rPr>
              <a:t>A philosophy of planning?</a:t>
            </a:r>
            <a:r>
              <a:rPr lang="en-GB" sz="2800" b="1" dirty="0" smtClean="0">
                <a:solidFill>
                  <a:schemeClr val="bg1">
                    <a:lumMod val="50000"/>
                  </a:schemeClr>
                </a:solidFill>
                <a:latin typeface="+mj-lt"/>
              </a:rPr>
              <a:t> </a:t>
            </a:r>
            <a:endParaRPr lang="en-GB" sz="2800" b="1" dirty="0">
              <a:solidFill>
                <a:schemeClr val="bg1">
                  <a:lumMod val="50000"/>
                </a:schemeClr>
              </a:solidFill>
              <a:latin typeface="+mj-lt"/>
            </a:endParaRPr>
          </a:p>
        </p:txBody>
      </p:sp>
    </p:spTree>
    <p:extLst>
      <p:ext uri="{BB962C8B-B14F-4D97-AF65-F5344CB8AC3E}">
        <p14:creationId xmlns:p14="http://schemas.microsoft.com/office/powerpoint/2010/main" val="23470563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395536" y="332656"/>
            <a:ext cx="6768752" cy="1031051"/>
          </a:xfrm>
          <a:prstGeom prst="rect">
            <a:avLst/>
          </a:prstGeom>
          <a:noFill/>
        </p:spPr>
        <p:txBody>
          <a:bodyPr wrap="square" bIns="0">
            <a:spAutoFit/>
          </a:bodyPr>
          <a:lstStyle/>
          <a:p>
            <a:pPr fontAlgn="auto">
              <a:spcBef>
                <a:spcPts val="0"/>
              </a:spcBef>
              <a:spcAft>
                <a:spcPts val="0"/>
              </a:spcAft>
              <a:defRPr/>
            </a:pPr>
            <a:r>
              <a:rPr lang="en-GB" sz="3000" b="1" dirty="0" smtClean="0">
                <a:solidFill>
                  <a:schemeClr val="tx1">
                    <a:lumMod val="65000"/>
                    <a:lumOff val="35000"/>
                  </a:schemeClr>
                </a:solidFill>
                <a:latin typeface="+mj-lt"/>
              </a:rPr>
              <a:t>PLYMOUTH’S PLANNING STORY</a:t>
            </a:r>
            <a:r>
              <a:rPr lang="en-GB" sz="3600" b="1" dirty="0" smtClean="0">
                <a:solidFill>
                  <a:schemeClr val="tx1">
                    <a:lumMod val="65000"/>
                    <a:lumOff val="35000"/>
                  </a:schemeClr>
                </a:solidFill>
                <a:latin typeface="+mj-lt"/>
              </a:rPr>
              <a:t>:</a:t>
            </a:r>
            <a:r>
              <a:rPr lang="en-GB" sz="2800" dirty="0">
                <a:solidFill>
                  <a:schemeClr val="tx1">
                    <a:lumMod val="65000"/>
                    <a:lumOff val="35000"/>
                  </a:schemeClr>
                </a:solidFill>
              </a:rPr>
              <a:t/>
            </a:r>
            <a:br>
              <a:rPr lang="en-GB" sz="2800" dirty="0">
                <a:solidFill>
                  <a:schemeClr val="tx1">
                    <a:lumMod val="65000"/>
                    <a:lumOff val="35000"/>
                  </a:schemeClr>
                </a:solidFill>
              </a:rPr>
            </a:br>
            <a:r>
              <a:rPr lang="en-GB" sz="2800" dirty="0">
                <a:solidFill>
                  <a:schemeClr val="bg1">
                    <a:lumMod val="50000"/>
                  </a:schemeClr>
                </a:solidFill>
                <a:latin typeface="+mj-lt"/>
              </a:rPr>
              <a:t>A philosophy of planning?</a:t>
            </a:r>
            <a:r>
              <a:rPr lang="en-GB" sz="2800" b="1" dirty="0" smtClean="0">
                <a:solidFill>
                  <a:schemeClr val="bg1">
                    <a:lumMod val="50000"/>
                  </a:schemeClr>
                </a:solidFill>
                <a:latin typeface="+mj-lt"/>
              </a:rPr>
              <a:t> </a:t>
            </a:r>
            <a:endParaRPr lang="en-GB" sz="2800" b="1" dirty="0">
              <a:solidFill>
                <a:schemeClr val="bg1">
                  <a:lumMod val="50000"/>
                </a:schemeClr>
              </a:solidFill>
              <a:latin typeface="+mj-lt"/>
            </a:endParaRPr>
          </a:p>
        </p:txBody>
      </p:sp>
      <p:pic>
        <p:nvPicPr>
          <p:cNvPr id="19"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899592" y="1844824"/>
            <a:ext cx="7735712" cy="435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821901" y="6196162"/>
            <a:ext cx="1521570" cy="369332"/>
          </a:xfrm>
          <a:prstGeom prst="rect">
            <a:avLst/>
          </a:prstGeom>
        </p:spPr>
        <p:txBody>
          <a:bodyPr wrap="none">
            <a:spAutoFit/>
          </a:bodyPr>
          <a:lstStyle/>
          <a:p>
            <a:r>
              <a:rPr lang="en-GB" i="1" dirty="0">
                <a:solidFill>
                  <a:schemeClr val="bg2">
                    <a:lumMod val="75000"/>
                  </a:schemeClr>
                </a:solidFill>
                <a:latin typeface="+mn-lt"/>
              </a:rPr>
              <a:t>Plymouth 1941</a:t>
            </a:r>
          </a:p>
        </p:txBody>
      </p:sp>
    </p:spTree>
    <p:extLst>
      <p:ext uri="{BB962C8B-B14F-4D97-AF65-F5344CB8AC3E}">
        <p14:creationId xmlns:p14="http://schemas.microsoft.com/office/powerpoint/2010/main" val="2790410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48993DFF-5CE8-4A44-A92E-0DB3DDDD1897}"/>
              </a:ext>
            </a:extLst>
          </p:cNvPr>
          <p:cNvPicPr>
            <a:picLocks noChangeAspect="1"/>
          </p:cNvPicPr>
          <p:nvPr/>
        </p:nvPicPr>
        <p:blipFill>
          <a:blip r:embed="rId2"/>
          <a:stretch>
            <a:fillRect/>
          </a:stretch>
        </p:blipFill>
        <p:spPr bwMode="auto">
          <a:xfrm>
            <a:off x="539552" y="2636912"/>
            <a:ext cx="4595848" cy="2638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95536" y="332656"/>
            <a:ext cx="6768752" cy="1031051"/>
          </a:xfrm>
          <a:prstGeom prst="rect">
            <a:avLst/>
          </a:prstGeom>
          <a:noFill/>
        </p:spPr>
        <p:txBody>
          <a:bodyPr wrap="square" bIns="0">
            <a:spAutoFit/>
          </a:bodyPr>
          <a:lstStyle/>
          <a:p>
            <a:pPr fontAlgn="auto">
              <a:spcBef>
                <a:spcPts val="0"/>
              </a:spcBef>
              <a:spcAft>
                <a:spcPts val="0"/>
              </a:spcAft>
              <a:defRPr/>
            </a:pPr>
            <a:r>
              <a:rPr lang="en-GB" sz="3000" b="1" dirty="0" smtClean="0">
                <a:solidFill>
                  <a:schemeClr val="tx1">
                    <a:lumMod val="65000"/>
                    <a:lumOff val="35000"/>
                  </a:schemeClr>
                </a:solidFill>
                <a:latin typeface="+mj-lt"/>
              </a:rPr>
              <a:t>PLYMOUTH’S PLANNING STORY</a:t>
            </a:r>
            <a:r>
              <a:rPr lang="en-GB" sz="3600" b="1" dirty="0" smtClean="0">
                <a:solidFill>
                  <a:schemeClr val="tx1">
                    <a:lumMod val="65000"/>
                    <a:lumOff val="35000"/>
                  </a:schemeClr>
                </a:solidFill>
                <a:latin typeface="+mj-lt"/>
              </a:rPr>
              <a:t>:</a:t>
            </a:r>
            <a:r>
              <a:rPr lang="en-GB" sz="2800" dirty="0">
                <a:solidFill>
                  <a:schemeClr val="tx1">
                    <a:lumMod val="65000"/>
                    <a:lumOff val="35000"/>
                  </a:schemeClr>
                </a:solidFill>
              </a:rPr>
              <a:t/>
            </a:r>
            <a:br>
              <a:rPr lang="en-GB" sz="2800" dirty="0">
                <a:solidFill>
                  <a:schemeClr val="tx1">
                    <a:lumMod val="65000"/>
                    <a:lumOff val="35000"/>
                  </a:schemeClr>
                </a:solidFill>
              </a:rPr>
            </a:br>
            <a:r>
              <a:rPr lang="en-GB" sz="2800" dirty="0">
                <a:solidFill>
                  <a:schemeClr val="bg1">
                    <a:lumMod val="50000"/>
                  </a:schemeClr>
                </a:solidFill>
                <a:latin typeface="+mj-lt"/>
              </a:rPr>
              <a:t>A philosophy of planning?</a:t>
            </a:r>
            <a:r>
              <a:rPr lang="en-GB" sz="2800" b="1" dirty="0" smtClean="0">
                <a:solidFill>
                  <a:schemeClr val="bg1">
                    <a:lumMod val="50000"/>
                  </a:schemeClr>
                </a:solidFill>
                <a:latin typeface="+mj-lt"/>
              </a:rPr>
              <a:t> </a:t>
            </a:r>
            <a:endParaRPr lang="en-GB" sz="2800" b="1" dirty="0">
              <a:solidFill>
                <a:schemeClr val="bg1">
                  <a:lumMod val="50000"/>
                </a:schemeClr>
              </a:solidFill>
              <a:latin typeface="+mj-lt"/>
            </a:endParaRPr>
          </a:p>
        </p:txBody>
      </p:sp>
      <p:pic>
        <p:nvPicPr>
          <p:cNvPr id="9" name="Picture 8">
            <a:extLst>
              <a:ext uri="{FF2B5EF4-FFF2-40B4-BE49-F238E27FC236}">
                <a16:creationId xmlns:a16="http://schemas.microsoft.com/office/drawing/2014/main" id="{4FFB8218-C125-EA43-9935-71348A868361}"/>
              </a:ext>
            </a:extLst>
          </p:cNvPr>
          <p:cNvPicPr>
            <a:picLocks noChangeAspect="1"/>
          </p:cNvPicPr>
          <p:nvPr/>
        </p:nvPicPr>
        <p:blipFill>
          <a:blip r:embed="rId3"/>
          <a:stretch>
            <a:fillRect/>
          </a:stretch>
        </p:blipFill>
        <p:spPr>
          <a:xfrm>
            <a:off x="5313451" y="2636912"/>
            <a:ext cx="3442735" cy="2638357"/>
          </a:xfrm>
          <a:prstGeom prst="rect">
            <a:avLst/>
          </a:prstGeom>
        </p:spPr>
      </p:pic>
    </p:spTree>
    <p:extLst>
      <p:ext uri="{BB962C8B-B14F-4D97-AF65-F5344CB8AC3E}">
        <p14:creationId xmlns:p14="http://schemas.microsoft.com/office/powerpoint/2010/main" val="14134300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737A72C7-BE97-8240-959C-FE131EC2ED34}"/>
              </a:ext>
            </a:extLst>
          </p:cNvPr>
          <p:cNvPicPr>
            <a:picLocks noChangeAspect="1"/>
          </p:cNvPicPr>
          <p:nvPr/>
        </p:nvPicPr>
        <p:blipFill rotWithShape="1">
          <a:blip r:embed="rId3"/>
          <a:srcRect l="2758" t="671" r="3450" b="3148"/>
          <a:stretch/>
        </p:blipFill>
        <p:spPr>
          <a:xfrm>
            <a:off x="395537" y="2060848"/>
            <a:ext cx="2448272" cy="3600400"/>
          </a:xfrm>
          <a:prstGeom prst="rect">
            <a:avLst/>
          </a:prstGeom>
        </p:spPr>
      </p:pic>
      <p:sp>
        <p:nvSpPr>
          <p:cNvPr id="25" name="TextBox 24"/>
          <p:cNvSpPr txBox="1"/>
          <p:nvPr/>
        </p:nvSpPr>
        <p:spPr>
          <a:xfrm>
            <a:off x="395536" y="332656"/>
            <a:ext cx="6768752" cy="1031051"/>
          </a:xfrm>
          <a:prstGeom prst="rect">
            <a:avLst/>
          </a:prstGeom>
          <a:noFill/>
        </p:spPr>
        <p:txBody>
          <a:bodyPr wrap="square" bIns="0">
            <a:spAutoFit/>
          </a:bodyPr>
          <a:lstStyle/>
          <a:p>
            <a:pPr fontAlgn="auto">
              <a:spcBef>
                <a:spcPts val="0"/>
              </a:spcBef>
              <a:spcAft>
                <a:spcPts val="0"/>
              </a:spcAft>
              <a:defRPr/>
            </a:pPr>
            <a:r>
              <a:rPr lang="en-GB" sz="3000" b="1" dirty="0" smtClean="0">
                <a:solidFill>
                  <a:schemeClr val="tx1">
                    <a:lumMod val="65000"/>
                    <a:lumOff val="35000"/>
                  </a:schemeClr>
                </a:solidFill>
                <a:latin typeface="+mj-lt"/>
              </a:rPr>
              <a:t>PLYMOUTH’S PLANNING STORY</a:t>
            </a:r>
            <a:r>
              <a:rPr lang="en-GB" sz="3600" b="1" dirty="0" smtClean="0">
                <a:solidFill>
                  <a:schemeClr val="tx1">
                    <a:lumMod val="65000"/>
                    <a:lumOff val="35000"/>
                  </a:schemeClr>
                </a:solidFill>
                <a:latin typeface="+mj-lt"/>
              </a:rPr>
              <a:t>:</a:t>
            </a:r>
            <a:r>
              <a:rPr lang="en-GB" sz="2800" dirty="0">
                <a:solidFill>
                  <a:schemeClr val="tx1">
                    <a:lumMod val="65000"/>
                    <a:lumOff val="35000"/>
                  </a:schemeClr>
                </a:solidFill>
              </a:rPr>
              <a:t/>
            </a:r>
            <a:br>
              <a:rPr lang="en-GB" sz="2800" dirty="0">
                <a:solidFill>
                  <a:schemeClr val="tx1">
                    <a:lumMod val="65000"/>
                    <a:lumOff val="35000"/>
                  </a:schemeClr>
                </a:solidFill>
              </a:rPr>
            </a:br>
            <a:r>
              <a:rPr lang="en-GB" sz="2800" dirty="0">
                <a:solidFill>
                  <a:schemeClr val="bg1">
                    <a:lumMod val="50000"/>
                  </a:schemeClr>
                </a:solidFill>
                <a:latin typeface="+mj-lt"/>
              </a:rPr>
              <a:t>A philosophy of planning?</a:t>
            </a:r>
            <a:r>
              <a:rPr lang="en-GB" sz="2800" b="1" dirty="0" smtClean="0">
                <a:solidFill>
                  <a:schemeClr val="bg1">
                    <a:lumMod val="50000"/>
                  </a:schemeClr>
                </a:solidFill>
                <a:latin typeface="+mj-lt"/>
              </a:rPr>
              <a:t> </a:t>
            </a:r>
            <a:endParaRPr lang="en-GB" sz="2800" b="1" dirty="0">
              <a:solidFill>
                <a:schemeClr val="bg1">
                  <a:lumMod val="50000"/>
                </a:schemeClr>
              </a:solidFill>
              <a:latin typeface="+mj-lt"/>
            </a:endParaRPr>
          </a:p>
        </p:txBody>
      </p:sp>
      <p:pic>
        <p:nvPicPr>
          <p:cNvPr id="26" name="Picture 25">
            <a:extLst>
              <a:ext uri="{FF2B5EF4-FFF2-40B4-BE49-F238E27FC236}">
                <a16:creationId xmlns:a16="http://schemas.microsoft.com/office/drawing/2014/main" id="{73F98911-E877-4043-A7CB-D0C811A18F61}"/>
              </a:ext>
            </a:extLst>
          </p:cNvPr>
          <p:cNvPicPr>
            <a:picLocks noChangeAspect="1"/>
          </p:cNvPicPr>
          <p:nvPr/>
        </p:nvPicPr>
        <p:blipFill rotWithShape="1">
          <a:blip r:embed="rId4"/>
          <a:srcRect t="675"/>
          <a:stretch/>
        </p:blipFill>
        <p:spPr>
          <a:xfrm>
            <a:off x="3131840" y="2060848"/>
            <a:ext cx="2718654" cy="3600400"/>
          </a:xfrm>
          <a:prstGeom prst="rect">
            <a:avLst/>
          </a:prstGeom>
        </p:spPr>
      </p:pic>
      <p:pic>
        <p:nvPicPr>
          <p:cNvPr id="27" name="Picture 26">
            <a:extLst>
              <a:ext uri="{FF2B5EF4-FFF2-40B4-BE49-F238E27FC236}">
                <a16:creationId xmlns:a16="http://schemas.microsoft.com/office/drawing/2014/main" id="{31814FF3-AB2D-624F-A614-96510A415A0C}"/>
              </a:ext>
            </a:extLst>
          </p:cNvPr>
          <p:cNvPicPr>
            <a:picLocks noChangeAspect="1"/>
          </p:cNvPicPr>
          <p:nvPr/>
        </p:nvPicPr>
        <p:blipFill>
          <a:blip r:embed="rId5"/>
          <a:stretch>
            <a:fillRect/>
          </a:stretch>
        </p:blipFill>
        <p:spPr>
          <a:xfrm>
            <a:off x="6236940" y="2060848"/>
            <a:ext cx="2772816" cy="1561748"/>
          </a:xfrm>
          <a:prstGeom prst="rect">
            <a:avLst/>
          </a:prstGeom>
        </p:spPr>
      </p:pic>
      <p:pic>
        <p:nvPicPr>
          <p:cNvPr id="28" name="Content Placeholder 4">
            <a:extLst>
              <a:ext uri="{FF2B5EF4-FFF2-40B4-BE49-F238E27FC236}">
                <a16:creationId xmlns:a16="http://schemas.microsoft.com/office/drawing/2014/main" id="{C75F8A72-871F-014B-9BBB-D0995FEA0614}"/>
              </a:ext>
            </a:extLst>
          </p:cNvPr>
          <p:cNvPicPr>
            <a:picLocks noChangeAspect="1"/>
          </p:cNvPicPr>
          <p:nvPr/>
        </p:nvPicPr>
        <p:blipFill>
          <a:blip r:embed="rId6"/>
          <a:stretch>
            <a:fillRect/>
          </a:stretch>
        </p:blipFill>
        <p:spPr bwMode="auto">
          <a:xfrm>
            <a:off x="6236939" y="3794148"/>
            <a:ext cx="2820345" cy="186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23528" y="5733256"/>
            <a:ext cx="2250681" cy="369332"/>
          </a:xfrm>
          <a:prstGeom prst="rect">
            <a:avLst/>
          </a:prstGeom>
        </p:spPr>
        <p:txBody>
          <a:bodyPr wrap="none">
            <a:spAutoFit/>
          </a:bodyPr>
          <a:lstStyle/>
          <a:p>
            <a:r>
              <a:rPr lang="en-US" i="1" dirty="0">
                <a:solidFill>
                  <a:schemeClr val="bg2">
                    <a:lumMod val="75000"/>
                  </a:schemeClr>
                </a:solidFill>
                <a:latin typeface="+mn-lt"/>
              </a:rPr>
              <a:t>Plan for Plymouth 1943</a:t>
            </a:r>
            <a:endParaRPr lang="en-GB" i="1" dirty="0">
              <a:solidFill>
                <a:schemeClr val="bg2">
                  <a:lumMod val="75000"/>
                </a:schemeClr>
              </a:solidFill>
              <a:latin typeface="+mn-lt"/>
            </a:endParaRPr>
          </a:p>
        </p:txBody>
      </p:sp>
    </p:spTree>
    <p:extLst>
      <p:ext uri="{BB962C8B-B14F-4D97-AF65-F5344CB8AC3E}">
        <p14:creationId xmlns:p14="http://schemas.microsoft.com/office/powerpoint/2010/main" val="22648233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95536" y="332656"/>
            <a:ext cx="6768752" cy="1031051"/>
          </a:xfrm>
          <a:prstGeom prst="rect">
            <a:avLst/>
          </a:prstGeom>
          <a:noFill/>
        </p:spPr>
        <p:txBody>
          <a:bodyPr wrap="square" bIns="0">
            <a:spAutoFit/>
          </a:bodyPr>
          <a:lstStyle/>
          <a:p>
            <a:pPr fontAlgn="auto">
              <a:spcBef>
                <a:spcPts val="0"/>
              </a:spcBef>
              <a:spcAft>
                <a:spcPts val="0"/>
              </a:spcAft>
              <a:defRPr/>
            </a:pPr>
            <a:r>
              <a:rPr lang="en-GB" sz="3000" b="1" dirty="0" smtClean="0">
                <a:solidFill>
                  <a:schemeClr val="tx1">
                    <a:lumMod val="65000"/>
                    <a:lumOff val="35000"/>
                  </a:schemeClr>
                </a:solidFill>
                <a:latin typeface="+mj-lt"/>
              </a:rPr>
              <a:t>PLYMOUTH’S PLANNING STORY</a:t>
            </a:r>
            <a:r>
              <a:rPr lang="en-GB" sz="3600" b="1" dirty="0" smtClean="0">
                <a:solidFill>
                  <a:schemeClr val="tx1">
                    <a:lumMod val="65000"/>
                    <a:lumOff val="35000"/>
                  </a:schemeClr>
                </a:solidFill>
                <a:latin typeface="+mj-lt"/>
              </a:rPr>
              <a:t>:</a:t>
            </a:r>
            <a:r>
              <a:rPr lang="en-GB" sz="2800" dirty="0">
                <a:solidFill>
                  <a:schemeClr val="tx1">
                    <a:lumMod val="65000"/>
                    <a:lumOff val="35000"/>
                  </a:schemeClr>
                </a:solidFill>
              </a:rPr>
              <a:t/>
            </a:r>
            <a:br>
              <a:rPr lang="en-GB" sz="2800" dirty="0">
                <a:solidFill>
                  <a:schemeClr val="tx1">
                    <a:lumMod val="65000"/>
                    <a:lumOff val="35000"/>
                  </a:schemeClr>
                </a:solidFill>
              </a:rPr>
            </a:br>
            <a:r>
              <a:rPr lang="en-GB" sz="2800" dirty="0">
                <a:solidFill>
                  <a:schemeClr val="bg1">
                    <a:lumMod val="50000"/>
                  </a:schemeClr>
                </a:solidFill>
                <a:latin typeface="+mj-lt"/>
              </a:rPr>
              <a:t>A philosophy of planning?</a:t>
            </a:r>
            <a:r>
              <a:rPr lang="en-GB" sz="2800" b="1" dirty="0" smtClean="0">
                <a:solidFill>
                  <a:schemeClr val="bg1">
                    <a:lumMod val="50000"/>
                  </a:schemeClr>
                </a:solidFill>
                <a:latin typeface="+mj-lt"/>
              </a:rPr>
              <a:t> </a:t>
            </a:r>
            <a:endParaRPr lang="en-GB" sz="2800" b="1" dirty="0">
              <a:solidFill>
                <a:schemeClr val="bg1">
                  <a:lumMod val="50000"/>
                </a:schemeClr>
              </a:solidFill>
              <a:latin typeface="+mj-lt"/>
            </a:endParaRPr>
          </a:p>
        </p:txBody>
      </p:sp>
      <p:pic>
        <p:nvPicPr>
          <p:cNvPr id="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15816" y="1844823"/>
            <a:ext cx="3744416" cy="4762635"/>
          </a:xfrm>
        </p:spPr>
      </p:pic>
    </p:spTree>
    <p:extLst>
      <p:ext uri="{BB962C8B-B14F-4D97-AF65-F5344CB8AC3E}">
        <p14:creationId xmlns:p14="http://schemas.microsoft.com/office/powerpoint/2010/main" val="12008708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3419872" y="1772816"/>
            <a:ext cx="3183699" cy="479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395536" y="332656"/>
            <a:ext cx="6768752" cy="1031051"/>
          </a:xfrm>
          <a:prstGeom prst="rect">
            <a:avLst/>
          </a:prstGeom>
          <a:noFill/>
        </p:spPr>
        <p:txBody>
          <a:bodyPr wrap="square" bIns="0">
            <a:spAutoFit/>
          </a:bodyPr>
          <a:lstStyle/>
          <a:p>
            <a:pPr fontAlgn="auto">
              <a:spcBef>
                <a:spcPts val="0"/>
              </a:spcBef>
              <a:spcAft>
                <a:spcPts val="0"/>
              </a:spcAft>
              <a:defRPr/>
            </a:pPr>
            <a:r>
              <a:rPr lang="en-GB" sz="3000" b="1" dirty="0" smtClean="0">
                <a:solidFill>
                  <a:schemeClr val="tx1">
                    <a:lumMod val="65000"/>
                    <a:lumOff val="35000"/>
                  </a:schemeClr>
                </a:solidFill>
                <a:latin typeface="+mj-lt"/>
              </a:rPr>
              <a:t>PLYMOUTH’S PLANNING STORY</a:t>
            </a:r>
            <a:r>
              <a:rPr lang="en-GB" sz="3600" b="1" dirty="0" smtClean="0">
                <a:solidFill>
                  <a:schemeClr val="tx1">
                    <a:lumMod val="65000"/>
                    <a:lumOff val="35000"/>
                  </a:schemeClr>
                </a:solidFill>
                <a:latin typeface="+mj-lt"/>
              </a:rPr>
              <a:t>:</a:t>
            </a:r>
            <a:r>
              <a:rPr lang="en-GB" sz="2800" dirty="0">
                <a:solidFill>
                  <a:schemeClr val="tx1">
                    <a:lumMod val="65000"/>
                    <a:lumOff val="35000"/>
                  </a:schemeClr>
                </a:solidFill>
              </a:rPr>
              <a:t/>
            </a:r>
            <a:br>
              <a:rPr lang="en-GB" sz="2800" dirty="0">
                <a:solidFill>
                  <a:schemeClr val="tx1">
                    <a:lumMod val="65000"/>
                    <a:lumOff val="35000"/>
                  </a:schemeClr>
                </a:solidFill>
              </a:rPr>
            </a:br>
            <a:r>
              <a:rPr lang="en-GB" sz="2800" dirty="0">
                <a:solidFill>
                  <a:schemeClr val="bg1">
                    <a:lumMod val="50000"/>
                  </a:schemeClr>
                </a:solidFill>
                <a:latin typeface="+mj-lt"/>
              </a:rPr>
              <a:t>A philosophy of planning?</a:t>
            </a:r>
            <a:r>
              <a:rPr lang="en-GB" sz="2800" b="1" dirty="0" smtClean="0">
                <a:solidFill>
                  <a:schemeClr val="bg1">
                    <a:lumMod val="50000"/>
                  </a:schemeClr>
                </a:solidFill>
                <a:latin typeface="+mj-lt"/>
              </a:rPr>
              <a:t> </a:t>
            </a:r>
            <a:endParaRPr lang="en-GB" sz="2800" b="1" dirty="0">
              <a:solidFill>
                <a:schemeClr val="bg1">
                  <a:lumMod val="50000"/>
                </a:schemeClr>
              </a:solidFill>
              <a:latin typeface="+mj-lt"/>
            </a:endParaRPr>
          </a:p>
        </p:txBody>
      </p:sp>
    </p:spTree>
    <p:extLst>
      <p:ext uri="{BB962C8B-B14F-4D97-AF65-F5344CB8AC3E}">
        <p14:creationId xmlns:p14="http://schemas.microsoft.com/office/powerpoint/2010/main" val="3764505473"/>
      </p:ext>
    </p:extLst>
  </p:cSld>
  <p:clrMapOvr>
    <a:masterClrMapping/>
  </p:clrMapOvr>
  <p:timing>
    <p:tnLst>
      <p:par>
        <p:cTn id="1" dur="indefinite" restart="never" nodeType="tmRoot"/>
      </p:par>
    </p:tnLst>
  </p:timing>
</p:sld>
</file>

<file path=ppt/theme/theme1.xml><?xml version="1.0" encoding="utf-8"?>
<a:theme xmlns:a="http://schemas.openxmlformats.org/drawingml/2006/main" name="Powerpoint Template 97-2003">
  <a:themeElements>
    <a:clrScheme name="powerpoint_template_V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owerpoint_template_V2">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owerpoint_template_V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owerpoint_template_V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owerpoint_template_V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owerpoint_template_V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owerpoint_template_V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owerpoint_template_V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owerpoint_template_V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owerpoint_template_V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owerpoint_template_V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owerpoint_template_V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owerpoint_template_V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owerpoint_template_V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 Template Official</Template>
  <TotalTime>638</TotalTime>
  <Words>479</Words>
  <Application>Microsoft Office PowerPoint</Application>
  <PresentationFormat>On-screen Show (4:3)</PresentationFormat>
  <Paragraphs>60</Paragraphs>
  <Slides>24</Slides>
  <Notes>6</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0" baseType="lpstr">
      <vt:lpstr>Arial</vt:lpstr>
      <vt:lpstr>Calibri</vt:lpstr>
      <vt:lpstr>Gill Sans MT</vt:lpstr>
      <vt:lpstr>Wingdings</vt:lpstr>
      <vt:lpstr>Powerpoint Template 97-2003</vt:lpstr>
      <vt:lpstr>Photo Editor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Delt Shared Services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Collingbourne, Helen</dc:creator>
  <cp:lastModifiedBy>Bell, Jonathan</cp:lastModifiedBy>
  <cp:revision>64</cp:revision>
  <dcterms:created xsi:type="dcterms:W3CDTF">2019-03-21T22:06:01Z</dcterms:created>
  <dcterms:modified xsi:type="dcterms:W3CDTF">2019-09-10T10:07:02Z</dcterms:modified>
</cp:coreProperties>
</file>